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57" r:id="rId2"/>
    <p:sldId id="281" r:id="rId3"/>
    <p:sldId id="294" r:id="rId4"/>
    <p:sldId id="259" r:id="rId5"/>
    <p:sldId id="293" r:id="rId6"/>
    <p:sldId id="299" r:id="rId7"/>
    <p:sldId id="282" r:id="rId8"/>
    <p:sldId id="283" r:id="rId9"/>
    <p:sldId id="302" r:id="rId10"/>
    <p:sldId id="300" r:id="rId11"/>
    <p:sldId id="303" r:id="rId12"/>
    <p:sldId id="301" r:id="rId13"/>
    <p:sldId id="295" r:id="rId14"/>
    <p:sldId id="298" r:id="rId15"/>
    <p:sldId id="296" r:id="rId16"/>
    <p:sldId id="297" r:id="rId17"/>
    <p:sldId id="304"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2" d="100"/>
          <a:sy n="72" d="100"/>
        </p:scale>
        <p:origin x="81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143EE59-3DC6-48DC-B5A0-560162A1F95F}" type="datetimeFigureOut">
              <a:rPr lang="en-GB" smtClean="0"/>
              <a:t>06/05/2019</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EDC99CC-6754-44DF-94BE-E51EEF5EDF00}" type="slidenum">
              <a:rPr lang="en-GB" smtClean="0"/>
              <a:t>‹#›</a:t>
            </a:fld>
            <a:endParaRPr lang="en-GB"/>
          </a:p>
        </p:txBody>
      </p:sp>
    </p:spTree>
    <p:extLst>
      <p:ext uri="{BB962C8B-B14F-4D97-AF65-F5344CB8AC3E}">
        <p14:creationId xmlns:p14="http://schemas.microsoft.com/office/powerpoint/2010/main" val="11145379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lesson is around 3-4 hours</a:t>
            </a:r>
          </a:p>
        </p:txBody>
      </p:sp>
      <p:sp>
        <p:nvSpPr>
          <p:cNvPr id="4" name="Slide Number Placeholder 3"/>
          <p:cNvSpPr>
            <a:spLocks noGrp="1"/>
          </p:cNvSpPr>
          <p:nvPr>
            <p:ph type="sldNum" sz="quarter" idx="10"/>
          </p:nvPr>
        </p:nvSpPr>
        <p:spPr/>
        <p:txBody>
          <a:bodyPr/>
          <a:lstStyle/>
          <a:p>
            <a:fld id="{6B9E4CA7-7173-4CD1-9EF7-0199FDC408F9}" type="slidenum">
              <a:rPr lang="en-GB" smtClean="0"/>
              <a:t>1</a:t>
            </a:fld>
            <a:endParaRPr lang="en-GB"/>
          </a:p>
        </p:txBody>
      </p:sp>
    </p:spTree>
    <p:extLst>
      <p:ext uri="{BB962C8B-B14F-4D97-AF65-F5344CB8AC3E}">
        <p14:creationId xmlns:p14="http://schemas.microsoft.com/office/powerpoint/2010/main" val="6710201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Pairs/groups write questions. You or the ss could board some of them. Then ss practise them. Have them stand in queues if possible.</a:t>
            </a:r>
          </a:p>
        </p:txBody>
      </p:sp>
      <p:sp>
        <p:nvSpPr>
          <p:cNvPr id="4" name="Slide Number Placeholder 3"/>
          <p:cNvSpPr>
            <a:spLocks noGrp="1"/>
          </p:cNvSpPr>
          <p:nvPr>
            <p:ph type="sldNum" sz="quarter" idx="5"/>
          </p:nvPr>
        </p:nvSpPr>
        <p:spPr/>
        <p:txBody>
          <a:bodyPr/>
          <a:lstStyle/>
          <a:p>
            <a:fld id="{DEDC99CC-6754-44DF-94BE-E51EEF5EDF00}" type="slidenum">
              <a:rPr lang="en-GB" smtClean="0"/>
              <a:t>13</a:t>
            </a:fld>
            <a:endParaRPr lang="en-GB"/>
          </a:p>
        </p:txBody>
      </p:sp>
    </p:spTree>
    <p:extLst>
      <p:ext uri="{BB962C8B-B14F-4D97-AF65-F5344CB8AC3E}">
        <p14:creationId xmlns:p14="http://schemas.microsoft.com/office/powerpoint/2010/main" val="27824587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Key: Meaning: 1) unreal  2) future or hypothetical/imaginary present  Form: 1)second 2) a</a:t>
            </a:r>
          </a:p>
        </p:txBody>
      </p:sp>
      <p:sp>
        <p:nvSpPr>
          <p:cNvPr id="4" name="Slide Number Placeholder 3"/>
          <p:cNvSpPr>
            <a:spLocks noGrp="1"/>
          </p:cNvSpPr>
          <p:nvPr>
            <p:ph type="sldNum" sz="quarter" idx="5"/>
          </p:nvPr>
        </p:nvSpPr>
        <p:spPr/>
        <p:txBody>
          <a:bodyPr/>
          <a:lstStyle/>
          <a:p>
            <a:fld id="{DEDC99CC-6754-44DF-94BE-E51EEF5EDF00}" type="slidenum">
              <a:rPr lang="en-GB" smtClean="0"/>
              <a:t>15</a:t>
            </a:fld>
            <a:endParaRPr lang="en-GB"/>
          </a:p>
        </p:txBody>
      </p:sp>
    </p:spTree>
    <p:extLst>
      <p:ext uri="{BB962C8B-B14F-4D97-AF65-F5344CB8AC3E}">
        <p14:creationId xmlns:p14="http://schemas.microsoft.com/office/powerpoint/2010/main" val="420418241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Elicit an example. Then pairs/groups work together. It could  be  team competition with a time limit to see who can write the most correct sentences. Have the class vote on the best sentence</a:t>
            </a:r>
          </a:p>
        </p:txBody>
      </p:sp>
      <p:sp>
        <p:nvSpPr>
          <p:cNvPr id="4" name="Slide Number Placeholder 3"/>
          <p:cNvSpPr>
            <a:spLocks noGrp="1"/>
          </p:cNvSpPr>
          <p:nvPr>
            <p:ph type="sldNum" sz="quarter" idx="5"/>
          </p:nvPr>
        </p:nvSpPr>
        <p:spPr/>
        <p:txBody>
          <a:bodyPr/>
          <a:lstStyle/>
          <a:p>
            <a:fld id="{DEDC99CC-6754-44DF-94BE-E51EEF5EDF00}" type="slidenum">
              <a:rPr lang="en-GB" smtClean="0"/>
              <a:t>16</a:t>
            </a:fld>
            <a:endParaRPr lang="en-GB"/>
          </a:p>
        </p:txBody>
      </p:sp>
    </p:spTree>
    <p:extLst>
      <p:ext uri="{BB962C8B-B14F-4D97-AF65-F5344CB8AC3E}">
        <p14:creationId xmlns:p14="http://schemas.microsoft.com/office/powerpoint/2010/main" val="40958965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Elicit the activities: the topic, words/vocabulary, speaking: grammar, reading</a:t>
            </a:r>
          </a:p>
        </p:txBody>
      </p:sp>
      <p:sp>
        <p:nvSpPr>
          <p:cNvPr id="4" name="Slide Number Placeholder 3"/>
          <p:cNvSpPr>
            <a:spLocks noGrp="1"/>
          </p:cNvSpPr>
          <p:nvPr>
            <p:ph type="sldNum" sz="quarter" idx="5"/>
          </p:nvPr>
        </p:nvSpPr>
        <p:spPr/>
        <p:txBody>
          <a:bodyPr/>
          <a:lstStyle/>
          <a:p>
            <a:fld id="{DEDC99CC-6754-44DF-94BE-E51EEF5EDF00}" type="slidenum">
              <a:rPr lang="en-GB" smtClean="0"/>
              <a:t>2</a:t>
            </a:fld>
            <a:endParaRPr lang="en-GB"/>
          </a:p>
        </p:txBody>
      </p:sp>
    </p:spTree>
    <p:extLst>
      <p:ext uri="{BB962C8B-B14F-4D97-AF65-F5344CB8AC3E}">
        <p14:creationId xmlns:p14="http://schemas.microsoft.com/office/powerpoint/2010/main" val="18945923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Pairs talk and then they can feedback about their partner. You can also swop pairs as often as is desirable. Listen for  errors and write them up for delayed correction</a:t>
            </a:r>
          </a:p>
        </p:txBody>
      </p:sp>
      <p:sp>
        <p:nvSpPr>
          <p:cNvPr id="4" name="Slide Number Placeholder 3"/>
          <p:cNvSpPr>
            <a:spLocks noGrp="1"/>
          </p:cNvSpPr>
          <p:nvPr>
            <p:ph type="sldNum" sz="quarter" idx="5"/>
          </p:nvPr>
        </p:nvSpPr>
        <p:spPr/>
        <p:txBody>
          <a:bodyPr/>
          <a:lstStyle/>
          <a:p>
            <a:fld id="{DEDC99CC-6754-44DF-94BE-E51EEF5EDF00}" type="slidenum">
              <a:rPr lang="en-GB" smtClean="0"/>
              <a:t>3</a:t>
            </a:fld>
            <a:endParaRPr lang="en-GB"/>
          </a:p>
        </p:txBody>
      </p:sp>
    </p:spTree>
    <p:extLst>
      <p:ext uri="{BB962C8B-B14F-4D97-AF65-F5344CB8AC3E}">
        <p14:creationId xmlns:p14="http://schemas.microsoft.com/office/powerpoint/2010/main" val="37996097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You can print</a:t>
            </a:r>
            <a:r>
              <a:rPr lang="en-GB" baseline="0" dirty="0"/>
              <a:t> and cut up this sheet for learners to match in groups. </a:t>
            </a:r>
            <a:r>
              <a:rPr lang="en-GB" dirty="0"/>
              <a:t>Key: 1)d 2)a  3)e  4)</a:t>
            </a:r>
            <a:r>
              <a:rPr lang="en-GB" dirty="0" err="1"/>
              <a:t>i</a:t>
            </a:r>
            <a:r>
              <a:rPr lang="en-GB" dirty="0"/>
              <a:t>  5)f   6)g   7)c 8)b   9) h 10) j  11) k</a:t>
            </a:r>
          </a:p>
        </p:txBody>
      </p:sp>
      <p:sp>
        <p:nvSpPr>
          <p:cNvPr id="4" name="Slide Number Placeholder 3"/>
          <p:cNvSpPr>
            <a:spLocks noGrp="1"/>
          </p:cNvSpPr>
          <p:nvPr>
            <p:ph type="sldNum" sz="quarter" idx="10"/>
          </p:nvPr>
        </p:nvSpPr>
        <p:spPr/>
        <p:txBody>
          <a:bodyPr/>
          <a:lstStyle/>
          <a:p>
            <a:fld id="{6B9E4CA7-7173-4CD1-9EF7-0199FDC408F9}" type="slidenum">
              <a:rPr lang="en-GB" smtClean="0"/>
              <a:t>4</a:t>
            </a:fld>
            <a:endParaRPr lang="en-GB"/>
          </a:p>
        </p:txBody>
      </p:sp>
    </p:spTree>
    <p:extLst>
      <p:ext uri="{BB962C8B-B14F-4D97-AF65-F5344CB8AC3E}">
        <p14:creationId xmlns:p14="http://schemas.microsoft.com/office/powerpoint/2010/main" val="4278129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Pairs/groups talk</a:t>
            </a:r>
          </a:p>
        </p:txBody>
      </p:sp>
      <p:sp>
        <p:nvSpPr>
          <p:cNvPr id="4" name="Slide Number Placeholder 3"/>
          <p:cNvSpPr>
            <a:spLocks noGrp="1"/>
          </p:cNvSpPr>
          <p:nvPr>
            <p:ph type="sldNum" sz="quarter" idx="5"/>
          </p:nvPr>
        </p:nvSpPr>
        <p:spPr/>
        <p:txBody>
          <a:bodyPr/>
          <a:lstStyle/>
          <a:p>
            <a:fld id="{DEDC99CC-6754-44DF-94BE-E51EEF5EDF00}" type="slidenum">
              <a:rPr lang="en-GB" smtClean="0"/>
              <a:t>5</a:t>
            </a:fld>
            <a:endParaRPr lang="en-GB"/>
          </a:p>
        </p:txBody>
      </p:sp>
    </p:spTree>
    <p:extLst>
      <p:ext uri="{BB962C8B-B14F-4D97-AF65-F5344CB8AC3E}">
        <p14:creationId xmlns:p14="http://schemas.microsoft.com/office/powerpoint/2010/main" val="18063191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Key: Bangladesh. the capital is Dhaka</a:t>
            </a:r>
          </a:p>
        </p:txBody>
      </p:sp>
      <p:sp>
        <p:nvSpPr>
          <p:cNvPr id="4" name="Slide Number Placeholder 3"/>
          <p:cNvSpPr>
            <a:spLocks noGrp="1"/>
          </p:cNvSpPr>
          <p:nvPr>
            <p:ph type="sldNum" sz="quarter" idx="5"/>
          </p:nvPr>
        </p:nvSpPr>
        <p:spPr/>
        <p:txBody>
          <a:bodyPr/>
          <a:lstStyle/>
          <a:p>
            <a:fld id="{DEDC99CC-6754-44DF-94BE-E51EEF5EDF00}" type="slidenum">
              <a:rPr lang="en-GB" smtClean="0"/>
              <a:t>6</a:t>
            </a:fld>
            <a:endParaRPr lang="en-GB"/>
          </a:p>
        </p:txBody>
      </p:sp>
    </p:spTree>
    <p:extLst>
      <p:ext uri="{BB962C8B-B14F-4D97-AF65-F5344CB8AC3E}">
        <p14:creationId xmlns:p14="http://schemas.microsoft.com/office/powerpoint/2010/main" val="10774416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Key 1) Dhaka  2) True  3)  False 4) False  5) False  6) False</a:t>
            </a:r>
          </a:p>
        </p:txBody>
      </p:sp>
      <p:sp>
        <p:nvSpPr>
          <p:cNvPr id="4" name="Slide Number Placeholder 3"/>
          <p:cNvSpPr>
            <a:spLocks noGrp="1"/>
          </p:cNvSpPr>
          <p:nvPr>
            <p:ph type="sldNum" sz="quarter" idx="5"/>
          </p:nvPr>
        </p:nvSpPr>
        <p:spPr/>
        <p:txBody>
          <a:bodyPr/>
          <a:lstStyle/>
          <a:p>
            <a:fld id="{DEDC99CC-6754-44DF-94BE-E51EEF5EDF00}" type="slidenum">
              <a:rPr lang="en-GB" smtClean="0"/>
              <a:t>7</a:t>
            </a:fld>
            <a:endParaRPr lang="en-GB"/>
          </a:p>
        </p:txBody>
      </p:sp>
    </p:spTree>
    <p:extLst>
      <p:ext uri="{BB962C8B-B14F-4D97-AF65-F5344CB8AC3E}">
        <p14:creationId xmlns:p14="http://schemas.microsoft.com/office/powerpoint/2010/main" val="12813575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Key: 1) F  2)  people use phones now  3) F  4)  T</a:t>
            </a:r>
          </a:p>
        </p:txBody>
      </p:sp>
      <p:sp>
        <p:nvSpPr>
          <p:cNvPr id="4" name="Slide Number Placeholder 3"/>
          <p:cNvSpPr>
            <a:spLocks noGrp="1"/>
          </p:cNvSpPr>
          <p:nvPr>
            <p:ph type="sldNum" sz="quarter" idx="5"/>
          </p:nvPr>
        </p:nvSpPr>
        <p:spPr/>
        <p:txBody>
          <a:bodyPr/>
          <a:lstStyle/>
          <a:p>
            <a:fld id="{DEDC99CC-6754-44DF-94BE-E51EEF5EDF00}" type="slidenum">
              <a:rPr lang="en-GB" smtClean="0"/>
              <a:t>9</a:t>
            </a:fld>
            <a:endParaRPr lang="en-GB"/>
          </a:p>
        </p:txBody>
      </p:sp>
    </p:spTree>
    <p:extLst>
      <p:ext uri="{BB962C8B-B14F-4D97-AF65-F5344CB8AC3E}">
        <p14:creationId xmlns:p14="http://schemas.microsoft.com/office/powerpoint/2010/main" val="25744746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Key: 1) b  2) a  3) c  4) d  5) e 6) ff 7) f</a:t>
            </a:r>
          </a:p>
        </p:txBody>
      </p:sp>
      <p:sp>
        <p:nvSpPr>
          <p:cNvPr id="4" name="Slide Number Placeholder 3"/>
          <p:cNvSpPr>
            <a:spLocks noGrp="1"/>
          </p:cNvSpPr>
          <p:nvPr>
            <p:ph type="sldNum" sz="quarter" idx="5"/>
          </p:nvPr>
        </p:nvSpPr>
        <p:spPr/>
        <p:txBody>
          <a:bodyPr/>
          <a:lstStyle/>
          <a:p>
            <a:fld id="{DEDC99CC-6754-44DF-94BE-E51EEF5EDF00}" type="slidenum">
              <a:rPr lang="en-GB" smtClean="0"/>
              <a:t>11</a:t>
            </a:fld>
            <a:endParaRPr lang="en-GB"/>
          </a:p>
        </p:txBody>
      </p:sp>
    </p:spTree>
    <p:extLst>
      <p:ext uri="{BB962C8B-B14F-4D97-AF65-F5344CB8AC3E}">
        <p14:creationId xmlns:p14="http://schemas.microsoft.com/office/powerpoint/2010/main" val="7128004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611F29-D411-4FDC-8F14-4061E46A400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D75F8FB4-8C74-42D2-B231-2D3AC71D559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F3AD3776-64B9-4355-9970-3DE6F2477FBB}"/>
              </a:ext>
            </a:extLst>
          </p:cNvPr>
          <p:cNvSpPr>
            <a:spLocks noGrp="1"/>
          </p:cNvSpPr>
          <p:nvPr>
            <p:ph type="dt" sz="half" idx="10"/>
          </p:nvPr>
        </p:nvSpPr>
        <p:spPr/>
        <p:txBody>
          <a:bodyPr/>
          <a:lstStyle/>
          <a:p>
            <a:fld id="{4D4D1FF7-D622-4C47-9DD8-B2A623D51C82}" type="datetimeFigureOut">
              <a:rPr lang="en-GB" smtClean="0"/>
              <a:t>06/05/2019</a:t>
            </a:fld>
            <a:endParaRPr lang="en-GB"/>
          </a:p>
        </p:txBody>
      </p:sp>
      <p:sp>
        <p:nvSpPr>
          <p:cNvPr id="5" name="Footer Placeholder 4">
            <a:extLst>
              <a:ext uri="{FF2B5EF4-FFF2-40B4-BE49-F238E27FC236}">
                <a16:creationId xmlns:a16="http://schemas.microsoft.com/office/drawing/2014/main" id="{AC30AED2-77C9-432F-9500-ED27361B77A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58EFE18-00F9-4655-88A0-BD683369AA6E}"/>
              </a:ext>
            </a:extLst>
          </p:cNvPr>
          <p:cNvSpPr>
            <a:spLocks noGrp="1"/>
          </p:cNvSpPr>
          <p:nvPr>
            <p:ph type="sldNum" sz="quarter" idx="12"/>
          </p:nvPr>
        </p:nvSpPr>
        <p:spPr/>
        <p:txBody>
          <a:bodyPr/>
          <a:lstStyle/>
          <a:p>
            <a:fld id="{D2FF5A9D-8CC4-4EFC-B576-EE74398F57DE}" type="slidenum">
              <a:rPr lang="en-GB" smtClean="0"/>
              <a:t>‹#›</a:t>
            </a:fld>
            <a:endParaRPr lang="en-GB"/>
          </a:p>
        </p:txBody>
      </p:sp>
    </p:spTree>
    <p:extLst>
      <p:ext uri="{BB962C8B-B14F-4D97-AF65-F5344CB8AC3E}">
        <p14:creationId xmlns:p14="http://schemas.microsoft.com/office/powerpoint/2010/main" val="1393548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55E5B9-BDD8-493D-A0B2-055F96CD7DC1}"/>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B362A8B3-3E01-4414-97AD-04F6533B25C6}"/>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4CBC629-5022-43A6-B0C9-C9518B5258A6}"/>
              </a:ext>
            </a:extLst>
          </p:cNvPr>
          <p:cNvSpPr>
            <a:spLocks noGrp="1"/>
          </p:cNvSpPr>
          <p:nvPr>
            <p:ph type="dt" sz="half" idx="10"/>
          </p:nvPr>
        </p:nvSpPr>
        <p:spPr/>
        <p:txBody>
          <a:bodyPr/>
          <a:lstStyle/>
          <a:p>
            <a:fld id="{4D4D1FF7-D622-4C47-9DD8-B2A623D51C82}" type="datetimeFigureOut">
              <a:rPr lang="en-GB" smtClean="0"/>
              <a:t>06/05/2019</a:t>
            </a:fld>
            <a:endParaRPr lang="en-GB"/>
          </a:p>
        </p:txBody>
      </p:sp>
      <p:sp>
        <p:nvSpPr>
          <p:cNvPr id="5" name="Footer Placeholder 4">
            <a:extLst>
              <a:ext uri="{FF2B5EF4-FFF2-40B4-BE49-F238E27FC236}">
                <a16:creationId xmlns:a16="http://schemas.microsoft.com/office/drawing/2014/main" id="{06FCB9EC-A064-4665-9371-321C534DA0C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872B216-180F-42DC-B8D8-82CB5F921829}"/>
              </a:ext>
            </a:extLst>
          </p:cNvPr>
          <p:cNvSpPr>
            <a:spLocks noGrp="1"/>
          </p:cNvSpPr>
          <p:nvPr>
            <p:ph type="sldNum" sz="quarter" idx="12"/>
          </p:nvPr>
        </p:nvSpPr>
        <p:spPr/>
        <p:txBody>
          <a:bodyPr/>
          <a:lstStyle/>
          <a:p>
            <a:fld id="{D2FF5A9D-8CC4-4EFC-B576-EE74398F57DE}" type="slidenum">
              <a:rPr lang="en-GB" smtClean="0"/>
              <a:t>‹#›</a:t>
            </a:fld>
            <a:endParaRPr lang="en-GB"/>
          </a:p>
        </p:txBody>
      </p:sp>
    </p:spTree>
    <p:extLst>
      <p:ext uri="{BB962C8B-B14F-4D97-AF65-F5344CB8AC3E}">
        <p14:creationId xmlns:p14="http://schemas.microsoft.com/office/powerpoint/2010/main" val="35385678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2D5E173-BD37-4521-B920-35D193F6061B}"/>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98430AF-868A-488B-B984-258F5AF6498A}"/>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07F6D59-5A33-4BA3-9788-1CAC312224CE}"/>
              </a:ext>
            </a:extLst>
          </p:cNvPr>
          <p:cNvSpPr>
            <a:spLocks noGrp="1"/>
          </p:cNvSpPr>
          <p:nvPr>
            <p:ph type="dt" sz="half" idx="10"/>
          </p:nvPr>
        </p:nvSpPr>
        <p:spPr/>
        <p:txBody>
          <a:bodyPr/>
          <a:lstStyle/>
          <a:p>
            <a:fld id="{4D4D1FF7-D622-4C47-9DD8-B2A623D51C82}" type="datetimeFigureOut">
              <a:rPr lang="en-GB" smtClean="0"/>
              <a:t>06/05/2019</a:t>
            </a:fld>
            <a:endParaRPr lang="en-GB"/>
          </a:p>
        </p:txBody>
      </p:sp>
      <p:sp>
        <p:nvSpPr>
          <p:cNvPr id="5" name="Footer Placeholder 4">
            <a:extLst>
              <a:ext uri="{FF2B5EF4-FFF2-40B4-BE49-F238E27FC236}">
                <a16:creationId xmlns:a16="http://schemas.microsoft.com/office/drawing/2014/main" id="{56BCF29D-CA1D-47E5-BDD0-B03269E4A8D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8323DD4-A54E-454F-A48C-2E9939242F16}"/>
              </a:ext>
            </a:extLst>
          </p:cNvPr>
          <p:cNvSpPr>
            <a:spLocks noGrp="1"/>
          </p:cNvSpPr>
          <p:nvPr>
            <p:ph type="sldNum" sz="quarter" idx="12"/>
          </p:nvPr>
        </p:nvSpPr>
        <p:spPr/>
        <p:txBody>
          <a:bodyPr/>
          <a:lstStyle/>
          <a:p>
            <a:fld id="{D2FF5A9D-8CC4-4EFC-B576-EE74398F57DE}" type="slidenum">
              <a:rPr lang="en-GB" smtClean="0"/>
              <a:t>‹#›</a:t>
            </a:fld>
            <a:endParaRPr lang="en-GB"/>
          </a:p>
        </p:txBody>
      </p:sp>
    </p:spTree>
    <p:extLst>
      <p:ext uri="{BB962C8B-B14F-4D97-AF65-F5344CB8AC3E}">
        <p14:creationId xmlns:p14="http://schemas.microsoft.com/office/powerpoint/2010/main" val="2365371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BF0B0E-70B7-4205-9234-11F08E6E48EE}"/>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9E7F1F9E-E35E-46FC-8527-C369332E72CA}"/>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1713EDA-55F5-4785-813D-E22AB85BCFF6}"/>
              </a:ext>
            </a:extLst>
          </p:cNvPr>
          <p:cNvSpPr>
            <a:spLocks noGrp="1"/>
          </p:cNvSpPr>
          <p:nvPr>
            <p:ph type="dt" sz="half" idx="10"/>
          </p:nvPr>
        </p:nvSpPr>
        <p:spPr/>
        <p:txBody>
          <a:bodyPr/>
          <a:lstStyle/>
          <a:p>
            <a:fld id="{4D4D1FF7-D622-4C47-9DD8-B2A623D51C82}" type="datetimeFigureOut">
              <a:rPr lang="en-GB" smtClean="0"/>
              <a:t>06/05/2019</a:t>
            </a:fld>
            <a:endParaRPr lang="en-GB"/>
          </a:p>
        </p:txBody>
      </p:sp>
      <p:sp>
        <p:nvSpPr>
          <p:cNvPr id="5" name="Footer Placeholder 4">
            <a:extLst>
              <a:ext uri="{FF2B5EF4-FFF2-40B4-BE49-F238E27FC236}">
                <a16:creationId xmlns:a16="http://schemas.microsoft.com/office/drawing/2014/main" id="{2A21519A-684B-49B3-8CFD-B16A1B3CBB4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BDB6102-B47F-42BF-A751-84B4BC20812F}"/>
              </a:ext>
            </a:extLst>
          </p:cNvPr>
          <p:cNvSpPr>
            <a:spLocks noGrp="1"/>
          </p:cNvSpPr>
          <p:nvPr>
            <p:ph type="sldNum" sz="quarter" idx="12"/>
          </p:nvPr>
        </p:nvSpPr>
        <p:spPr/>
        <p:txBody>
          <a:bodyPr/>
          <a:lstStyle/>
          <a:p>
            <a:fld id="{D2FF5A9D-8CC4-4EFC-B576-EE74398F57DE}" type="slidenum">
              <a:rPr lang="en-GB" smtClean="0"/>
              <a:t>‹#›</a:t>
            </a:fld>
            <a:endParaRPr lang="en-GB"/>
          </a:p>
        </p:txBody>
      </p:sp>
    </p:spTree>
    <p:extLst>
      <p:ext uri="{BB962C8B-B14F-4D97-AF65-F5344CB8AC3E}">
        <p14:creationId xmlns:p14="http://schemas.microsoft.com/office/powerpoint/2010/main" val="36077979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CEC2D9-8DB2-47A3-A140-E1FDA2FA19D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69E572F8-4955-480B-8A78-7214ED82481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492B2756-0979-4327-8850-1759E2CCA52F}"/>
              </a:ext>
            </a:extLst>
          </p:cNvPr>
          <p:cNvSpPr>
            <a:spLocks noGrp="1"/>
          </p:cNvSpPr>
          <p:nvPr>
            <p:ph type="dt" sz="half" idx="10"/>
          </p:nvPr>
        </p:nvSpPr>
        <p:spPr/>
        <p:txBody>
          <a:bodyPr/>
          <a:lstStyle/>
          <a:p>
            <a:fld id="{4D4D1FF7-D622-4C47-9DD8-B2A623D51C82}" type="datetimeFigureOut">
              <a:rPr lang="en-GB" smtClean="0"/>
              <a:t>06/05/2019</a:t>
            </a:fld>
            <a:endParaRPr lang="en-GB"/>
          </a:p>
        </p:txBody>
      </p:sp>
      <p:sp>
        <p:nvSpPr>
          <p:cNvPr id="5" name="Footer Placeholder 4">
            <a:extLst>
              <a:ext uri="{FF2B5EF4-FFF2-40B4-BE49-F238E27FC236}">
                <a16:creationId xmlns:a16="http://schemas.microsoft.com/office/drawing/2014/main" id="{3A7CB524-4ADF-440F-A054-D9AC9955980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B31E9CE-34A7-4474-9F43-13DB3FB66E53}"/>
              </a:ext>
            </a:extLst>
          </p:cNvPr>
          <p:cNvSpPr>
            <a:spLocks noGrp="1"/>
          </p:cNvSpPr>
          <p:nvPr>
            <p:ph type="sldNum" sz="quarter" idx="12"/>
          </p:nvPr>
        </p:nvSpPr>
        <p:spPr/>
        <p:txBody>
          <a:bodyPr/>
          <a:lstStyle/>
          <a:p>
            <a:fld id="{D2FF5A9D-8CC4-4EFC-B576-EE74398F57DE}" type="slidenum">
              <a:rPr lang="en-GB" smtClean="0"/>
              <a:t>‹#›</a:t>
            </a:fld>
            <a:endParaRPr lang="en-GB"/>
          </a:p>
        </p:txBody>
      </p:sp>
    </p:spTree>
    <p:extLst>
      <p:ext uri="{BB962C8B-B14F-4D97-AF65-F5344CB8AC3E}">
        <p14:creationId xmlns:p14="http://schemas.microsoft.com/office/powerpoint/2010/main" val="40743264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33E56B-516B-4585-A733-3D2AD757A324}"/>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A3760771-2658-461A-8606-D4D5B9B966E6}"/>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827FE0E1-DB1E-4A31-8DDB-C49D3A4B9489}"/>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EC89D048-5ECB-4F50-BA33-02B72DB9482B}"/>
              </a:ext>
            </a:extLst>
          </p:cNvPr>
          <p:cNvSpPr>
            <a:spLocks noGrp="1"/>
          </p:cNvSpPr>
          <p:nvPr>
            <p:ph type="dt" sz="half" idx="10"/>
          </p:nvPr>
        </p:nvSpPr>
        <p:spPr/>
        <p:txBody>
          <a:bodyPr/>
          <a:lstStyle/>
          <a:p>
            <a:fld id="{4D4D1FF7-D622-4C47-9DD8-B2A623D51C82}" type="datetimeFigureOut">
              <a:rPr lang="en-GB" smtClean="0"/>
              <a:t>06/05/2019</a:t>
            </a:fld>
            <a:endParaRPr lang="en-GB"/>
          </a:p>
        </p:txBody>
      </p:sp>
      <p:sp>
        <p:nvSpPr>
          <p:cNvPr id="6" name="Footer Placeholder 5">
            <a:extLst>
              <a:ext uri="{FF2B5EF4-FFF2-40B4-BE49-F238E27FC236}">
                <a16:creationId xmlns:a16="http://schemas.microsoft.com/office/drawing/2014/main" id="{B262324C-EF67-445B-A551-8A17039469D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6D2D161-482D-4B8B-8825-87DE5B91C505}"/>
              </a:ext>
            </a:extLst>
          </p:cNvPr>
          <p:cNvSpPr>
            <a:spLocks noGrp="1"/>
          </p:cNvSpPr>
          <p:nvPr>
            <p:ph type="sldNum" sz="quarter" idx="12"/>
          </p:nvPr>
        </p:nvSpPr>
        <p:spPr/>
        <p:txBody>
          <a:bodyPr/>
          <a:lstStyle/>
          <a:p>
            <a:fld id="{D2FF5A9D-8CC4-4EFC-B576-EE74398F57DE}" type="slidenum">
              <a:rPr lang="en-GB" smtClean="0"/>
              <a:t>‹#›</a:t>
            </a:fld>
            <a:endParaRPr lang="en-GB"/>
          </a:p>
        </p:txBody>
      </p:sp>
    </p:spTree>
    <p:extLst>
      <p:ext uri="{BB962C8B-B14F-4D97-AF65-F5344CB8AC3E}">
        <p14:creationId xmlns:p14="http://schemas.microsoft.com/office/powerpoint/2010/main" val="17417812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43A63F-1708-4F27-AE21-48EA169585D7}"/>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945DABA-E42C-4B5A-A34B-D78D8B6973F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59746EFC-C0E1-421D-9518-7834D04093E6}"/>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792153E5-4247-42F7-8F54-1CA9B67DD50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7CE8C44B-BFDC-4BB9-B8F0-A1644D2380B3}"/>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39AE6662-678C-4233-ADAE-BB3C058B82FE}"/>
              </a:ext>
            </a:extLst>
          </p:cNvPr>
          <p:cNvSpPr>
            <a:spLocks noGrp="1"/>
          </p:cNvSpPr>
          <p:nvPr>
            <p:ph type="dt" sz="half" idx="10"/>
          </p:nvPr>
        </p:nvSpPr>
        <p:spPr/>
        <p:txBody>
          <a:bodyPr/>
          <a:lstStyle/>
          <a:p>
            <a:fld id="{4D4D1FF7-D622-4C47-9DD8-B2A623D51C82}" type="datetimeFigureOut">
              <a:rPr lang="en-GB" smtClean="0"/>
              <a:t>06/05/2019</a:t>
            </a:fld>
            <a:endParaRPr lang="en-GB"/>
          </a:p>
        </p:txBody>
      </p:sp>
      <p:sp>
        <p:nvSpPr>
          <p:cNvPr id="8" name="Footer Placeholder 7">
            <a:extLst>
              <a:ext uri="{FF2B5EF4-FFF2-40B4-BE49-F238E27FC236}">
                <a16:creationId xmlns:a16="http://schemas.microsoft.com/office/drawing/2014/main" id="{EF1A2325-3A55-4B60-A7A7-FC7C201E3976}"/>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2C7326D9-3752-48E5-A48D-B9F877974798}"/>
              </a:ext>
            </a:extLst>
          </p:cNvPr>
          <p:cNvSpPr>
            <a:spLocks noGrp="1"/>
          </p:cNvSpPr>
          <p:nvPr>
            <p:ph type="sldNum" sz="quarter" idx="12"/>
          </p:nvPr>
        </p:nvSpPr>
        <p:spPr/>
        <p:txBody>
          <a:bodyPr/>
          <a:lstStyle/>
          <a:p>
            <a:fld id="{D2FF5A9D-8CC4-4EFC-B576-EE74398F57DE}" type="slidenum">
              <a:rPr lang="en-GB" smtClean="0"/>
              <a:t>‹#›</a:t>
            </a:fld>
            <a:endParaRPr lang="en-GB"/>
          </a:p>
        </p:txBody>
      </p:sp>
    </p:spTree>
    <p:extLst>
      <p:ext uri="{BB962C8B-B14F-4D97-AF65-F5344CB8AC3E}">
        <p14:creationId xmlns:p14="http://schemas.microsoft.com/office/powerpoint/2010/main" val="13156163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6DD2D4-693A-4614-81F5-B31A48AA093E}"/>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AB183BB0-82C0-41B2-8CA1-15832676C61E}"/>
              </a:ext>
            </a:extLst>
          </p:cNvPr>
          <p:cNvSpPr>
            <a:spLocks noGrp="1"/>
          </p:cNvSpPr>
          <p:nvPr>
            <p:ph type="dt" sz="half" idx="10"/>
          </p:nvPr>
        </p:nvSpPr>
        <p:spPr/>
        <p:txBody>
          <a:bodyPr/>
          <a:lstStyle/>
          <a:p>
            <a:fld id="{4D4D1FF7-D622-4C47-9DD8-B2A623D51C82}" type="datetimeFigureOut">
              <a:rPr lang="en-GB" smtClean="0"/>
              <a:t>06/05/2019</a:t>
            </a:fld>
            <a:endParaRPr lang="en-GB"/>
          </a:p>
        </p:txBody>
      </p:sp>
      <p:sp>
        <p:nvSpPr>
          <p:cNvPr id="4" name="Footer Placeholder 3">
            <a:extLst>
              <a:ext uri="{FF2B5EF4-FFF2-40B4-BE49-F238E27FC236}">
                <a16:creationId xmlns:a16="http://schemas.microsoft.com/office/drawing/2014/main" id="{E151C4E2-B283-45B9-94C9-A267DF0E0A68}"/>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6C2F5964-3C26-443B-94BC-CEE495E22D23}"/>
              </a:ext>
            </a:extLst>
          </p:cNvPr>
          <p:cNvSpPr>
            <a:spLocks noGrp="1"/>
          </p:cNvSpPr>
          <p:nvPr>
            <p:ph type="sldNum" sz="quarter" idx="12"/>
          </p:nvPr>
        </p:nvSpPr>
        <p:spPr/>
        <p:txBody>
          <a:bodyPr/>
          <a:lstStyle/>
          <a:p>
            <a:fld id="{D2FF5A9D-8CC4-4EFC-B576-EE74398F57DE}" type="slidenum">
              <a:rPr lang="en-GB" smtClean="0"/>
              <a:t>‹#›</a:t>
            </a:fld>
            <a:endParaRPr lang="en-GB"/>
          </a:p>
        </p:txBody>
      </p:sp>
    </p:spTree>
    <p:extLst>
      <p:ext uri="{BB962C8B-B14F-4D97-AF65-F5344CB8AC3E}">
        <p14:creationId xmlns:p14="http://schemas.microsoft.com/office/powerpoint/2010/main" val="6590987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F6C638D-6972-444F-9B97-A69F8205562C}"/>
              </a:ext>
            </a:extLst>
          </p:cNvPr>
          <p:cNvSpPr>
            <a:spLocks noGrp="1"/>
          </p:cNvSpPr>
          <p:nvPr>
            <p:ph type="dt" sz="half" idx="10"/>
          </p:nvPr>
        </p:nvSpPr>
        <p:spPr/>
        <p:txBody>
          <a:bodyPr/>
          <a:lstStyle/>
          <a:p>
            <a:fld id="{4D4D1FF7-D622-4C47-9DD8-B2A623D51C82}" type="datetimeFigureOut">
              <a:rPr lang="en-GB" smtClean="0"/>
              <a:t>06/05/2019</a:t>
            </a:fld>
            <a:endParaRPr lang="en-GB"/>
          </a:p>
        </p:txBody>
      </p:sp>
      <p:sp>
        <p:nvSpPr>
          <p:cNvPr id="3" name="Footer Placeholder 2">
            <a:extLst>
              <a:ext uri="{FF2B5EF4-FFF2-40B4-BE49-F238E27FC236}">
                <a16:creationId xmlns:a16="http://schemas.microsoft.com/office/drawing/2014/main" id="{FD23426F-947A-4CCF-8721-4531ABE49E19}"/>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190AFDB7-5776-47D1-B9E6-AECCEE134E7D}"/>
              </a:ext>
            </a:extLst>
          </p:cNvPr>
          <p:cNvSpPr>
            <a:spLocks noGrp="1"/>
          </p:cNvSpPr>
          <p:nvPr>
            <p:ph type="sldNum" sz="quarter" idx="12"/>
          </p:nvPr>
        </p:nvSpPr>
        <p:spPr/>
        <p:txBody>
          <a:bodyPr/>
          <a:lstStyle/>
          <a:p>
            <a:fld id="{D2FF5A9D-8CC4-4EFC-B576-EE74398F57DE}" type="slidenum">
              <a:rPr lang="en-GB" smtClean="0"/>
              <a:t>‹#›</a:t>
            </a:fld>
            <a:endParaRPr lang="en-GB"/>
          </a:p>
        </p:txBody>
      </p:sp>
    </p:spTree>
    <p:extLst>
      <p:ext uri="{BB962C8B-B14F-4D97-AF65-F5344CB8AC3E}">
        <p14:creationId xmlns:p14="http://schemas.microsoft.com/office/powerpoint/2010/main" val="30395041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1C1202-B1B3-4892-808C-44DB4D34FED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88F747C1-43F7-497B-85C1-587BD83A070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CFFF3DD6-6500-45AC-A08F-7C63DEDFED4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663E909C-2182-47F4-A7F1-213A7D04FFB3}"/>
              </a:ext>
            </a:extLst>
          </p:cNvPr>
          <p:cNvSpPr>
            <a:spLocks noGrp="1"/>
          </p:cNvSpPr>
          <p:nvPr>
            <p:ph type="dt" sz="half" idx="10"/>
          </p:nvPr>
        </p:nvSpPr>
        <p:spPr/>
        <p:txBody>
          <a:bodyPr/>
          <a:lstStyle/>
          <a:p>
            <a:fld id="{4D4D1FF7-D622-4C47-9DD8-B2A623D51C82}" type="datetimeFigureOut">
              <a:rPr lang="en-GB" smtClean="0"/>
              <a:t>06/05/2019</a:t>
            </a:fld>
            <a:endParaRPr lang="en-GB"/>
          </a:p>
        </p:txBody>
      </p:sp>
      <p:sp>
        <p:nvSpPr>
          <p:cNvPr id="6" name="Footer Placeholder 5">
            <a:extLst>
              <a:ext uri="{FF2B5EF4-FFF2-40B4-BE49-F238E27FC236}">
                <a16:creationId xmlns:a16="http://schemas.microsoft.com/office/drawing/2014/main" id="{F1CF8534-D5ED-4341-9418-617037C9D36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4C87C7E-BAFD-4C85-B1C0-5DF6D8F58177}"/>
              </a:ext>
            </a:extLst>
          </p:cNvPr>
          <p:cNvSpPr>
            <a:spLocks noGrp="1"/>
          </p:cNvSpPr>
          <p:nvPr>
            <p:ph type="sldNum" sz="quarter" idx="12"/>
          </p:nvPr>
        </p:nvSpPr>
        <p:spPr/>
        <p:txBody>
          <a:bodyPr/>
          <a:lstStyle/>
          <a:p>
            <a:fld id="{D2FF5A9D-8CC4-4EFC-B576-EE74398F57DE}" type="slidenum">
              <a:rPr lang="en-GB" smtClean="0"/>
              <a:t>‹#›</a:t>
            </a:fld>
            <a:endParaRPr lang="en-GB"/>
          </a:p>
        </p:txBody>
      </p:sp>
    </p:spTree>
    <p:extLst>
      <p:ext uri="{BB962C8B-B14F-4D97-AF65-F5344CB8AC3E}">
        <p14:creationId xmlns:p14="http://schemas.microsoft.com/office/powerpoint/2010/main" val="31053263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FB4802-3C4E-4C08-8856-D2B72DA4C0A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B50B13C6-94FA-4311-880A-9444B755A6A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7078DF70-541A-4626-B0E4-CD75D1B2ED9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ACBBA3FE-D4AD-4768-8533-5DBEB90FC719}"/>
              </a:ext>
            </a:extLst>
          </p:cNvPr>
          <p:cNvSpPr>
            <a:spLocks noGrp="1"/>
          </p:cNvSpPr>
          <p:nvPr>
            <p:ph type="dt" sz="half" idx="10"/>
          </p:nvPr>
        </p:nvSpPr>
        <p:spPr/>
        <p:txBody>
          <a:bodyPr/>
          <a:lstStyle/>
          <a:p>
            <a:fld id="{4D4D1FF7-D622-4C47-9DD8-B2A623D51C82}" type="datetimeFigureOut">
              <a:rPr lang="en-GB" smtClean="0"/>
              <a:t>06/05/2019</a:t>
            </a:fld>
            <a:endParaRPr lang="en-GB"/>
          </a:p>
        </p:txBody>
      </p:sp>
      <p:sp>
        <p:nvSpPr>
          <p:cNvPr id="6" name="Footer Placeholder 5">
            <a:extLst>
              <a:ext uri="{FF2B5EF4-FFF2-40B4-BE49-F238E27FC236}">
                <a16:creationId xmlns:a16="http://schemas.microsoft.com/office/drawing/2014/main" id="{36DEDFA0-880D-4778-8E8F-5F346093AEC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F577334-6968-4916-9F07-C3AADB27D8A1}"/>
              </a:ext>
            </a:extLst>
          </p:cNvPr>
          <p:cNvSpPr>
            <a:spLocks noGrp="1"/>
          </p:cNvSpPr>
          <p:nvPr>
            <p:ph type="sldNum" sz="quarter" idx="12"/>
          </p:nvPr>
        </p:nvSpPr>
        <p:spPr/>
        <p:txBody>
          <a:bodyPr/>
          <a:lstStyle/>
          <a:p>
            <a:fld id="{D2FF5A9D-8CC4-4EFC-B576-EE74398F57DE}" type="slidenum">
              <a:rPr lang="en-GB" smtClean="0"/>
              <a:t>‹#›</a:t>
            </a:fld>
            <a:endParaRPr lang="en-GB"/>
          </a:p>
        </p:txBody>
      </p:sp>
    </p:spTree>
    <p:extLst>
      <p:ext uri="{BB962C8B-B14F-4D97-AF65-F5344CB8AC3E}">
        <p14:creationId xmlns:p14="http://schemas.microsoft.com/office/powerpoint/2010/main" val="38963829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D597902-936E-4E81-B057-5E98EB81AF1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D9BCCFD-0B83-4A35-A5F1-09F43853557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D0FC83B-796C-4357-AC96-2312F1DD7E5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D4D1FF7-D622-4C47-9DD8-B2A623D51C82}" type="datetimeFigureOut">
              <a:rPr lang="en-GB" smtClean="0"/>
              <a:t>06/05/2019</a:t>
            </a:fld>
            <a:endParaRPr lang="en-GB"/>
          </a:p>
        </p:txBody>
      </p:sp>
      <p:sp>
        <p:nvSpPr>
          <p:cNvPr id="5" name="Footer Placeholder 4">
            <a:extLst>
              <a:ext uri="{FF2B5EF4-FFF2-40B4-BE49-F238E27FC236}">
                <a16:creationId xmlns:a16="http://schemas.microsoft.com/office/drawing/2014/main" id="{66CF55BD-CE78-4331-B81C-27F910B399A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74CB115F-E78F-4D7C-BF2E-06CEE11F24D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FF5A9D-8CC4-4EFC-B576-EE74398F57DE}" type="slidenum">
              <a:rPr lang="en-GB" smtClean="0"/>
              <a:t>‹#›</a:t>
            </a:fld>
            <a:endParaRPr lang="en-GB"/>
          </a:p>
        </p:txBody>
      </p:sp>
    </p:spTree>
    <p:extLst>
      <p:ext uri="{BB962C8B-B14F-4D97-AF65-F5344CB8AC3E}">
        <p14:creationId xmlns:p14="http://schemas.microsoft.com/office/powerpoint/2010/main" val="15203324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1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7"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jpg"/><Relationship Id="rId4" Type="http://schemas.openxmlformats.org/officeDocument/2006/relationships/image" Target="../media/image4.jpg"/></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image" Target="../media/image9.jpg"/><Relationship Id="rId5" Type="http://schemas.openxmlformats.org/officeDocument/2006/relationships/image" Target="../media/image8.jpg"/><Relationship Id="rId4" Type="http://schemas.openxmlformats.org/officeDocument/2006/relationships/image" Target="../media/image7.jpg"/></Relationships>
</file>

<file path=ppt/slides/_rels/slide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2.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31504" y="908720"/>
            <a:ext cx="8930202" cy="3618304"/>
          </a:xfrm>
        </p:spPr>
        <p:txBody>
          <a:bodyPr>
            <a:noAutofit/>
          </a:bodyPr>
          <a:lstStyle/>
          <a:p>
            <a:r>
              <a:rPr lang="en-GB" sz="8600" b="1" dirty="0">
                <a:solidFill>
                  <a:schemeClr val="accent5">
                    <a:lumMod val="50000"/>
                  </a:schemeClr>
                </a:solidFill>
              </a:rPr>
              <a:t>Letter from Dhaka </a:t>
            </a:r>
          </a:p>
        </p:txBody>
      </p:sp>
      <p:sp>
        <p:nvSpPr>
          <p:cNvPr id="3" name="Subtitle 2"/>
          <p:cNvSpPr>
            <a:spLocks noGrp="1"/>
          </p:cNvSpPr>
          <p:nvPr>
            <p:ph type="subTitle" idx="1"/>
          </p:nvPr>
        </p:nvSpPr>
        <p:spPr>
          <a:xfrm>
            <a:off x="1847528" y="5085184"/>
            <a:ext cx="8352928" cy="1224136"/>
          </a:xfrm>
        </p:spPr>
        <p:txBody>
          <a:bodyPr>
            <a:normAutofit/>
          </a:bodyPr>
          <a:lstStyle/>
          <a:p>
            <a:pPr>
              <a:defRPr/>
            </a:pPr>
            <a:r>
              <a:rPr lang="en-GB" altLang="en-US" b="1" dirty="0">
                <a:solidFill>
                  <a:schemeClr val="accent6">
                    <a:lumMod val="50000"/>
                  </a:schemeClr>
                </a:solidFill>
              </a:rPr>
              <a:t> New Internationalist Easier English</a:t>
            </a:r>
          </a:p>
          <a:p>
            <a:pPr>
              <a:defRPr/>
            </a:pPr>
            <a:r>
              <a:rPr lang="en-GB" altLang="en-US" b="1" dirty="0">
                <a:solidFill>
                  <a:srgbClr val="00B050"/>
                </a:solidFill>
              </a:rPr>
              <a:t>Ready Intermediate Lesson</a:t>
            </a:r>
          </a:p>
          <a:p>
            <a:endParaRPr lang="en-GB" dirty="0"/>
          </a:p>
        </p:txBody>
      </p:sp>
      <p:pic>
        <p:nvPicPr>
          <p:cNvPr id="6" name="Picture 5">
            <a:extLst>
              <a:ext uri="{FF2B5EF4-FFF2-40B4-BE49-F238E27FC236}">
                <a16:creationId xmlns:a16="http://schemas.microsoft.com/office/drawing/2014/main" id="{0E35CFA6-EA88-49D3-B854-F5A41744EC6A}"/>
              </a:ext>
            </a:extLst>
          </p:cNvPr>
          <p:cNvPicPr>
            <a:picLocks noChangeAspect="1"/>
          </p:cNvPicPr>
          <p:nvPr/>
        </p:nvPicPr>
        <p:blipFill>
          <a:blip r:embed="rId3"/>
          <a:stretch>
            <a:fillRect/>
          </a:stretch>
        </p:blipFill>
        <p:spPr>
          <a:xfrm>
            <a:off x="7287064" y="166494"/>
            <a:ext cx="4727123" cy="1169253"/>
          </a:xfrm>
          <a:prstGeom prst="rect">
            <a:avLst/>
          </a:prstGeom>
        </p:spPr>
      </p:pic>
      <p:pic>
        <p:nvPicPr>
          <p:cNvPr id="9" name="Picture 8">
            <a:extLst>
              <a:ext uri="{FF2B5EF4-FFF2-40B4-BE49-F238E27FC236}">
                <a16:creationId xmlns:a16="http://schemas.microsoft.com/office/drawing/2014/main" id="{645BAC94-CC8F-4848-9C25-B8ACC36497A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0253" y="438150"/>
            <a:ext cx="2114550" cy="2990850"/>
          </a:xfrm>
          <a:prstGeom prst="rect">
            <a:avLst/>
          </a:prstGeom>
        </p:spPr>
      </p:pic>
    </p:spTree>
    <p:extLst>
      <p:ext uri="{BB962C8B-B14F-4D97-AF65-F5344CB8AC3E}">
        <p14:creationId xmlns:p14="http://schemas.microsoft.com/office/powerpoint/2010/main" val="27303714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F2FEA0E-D277-47FE-B491-5F4B3B041FB6}"/>
              </a:ext>
            </a:extLst>
          </p:cNvPr>
          <p:cNvSpPr/>
          <p:nvPr/>
        </p:nvSpPr>
        <p:spPr>
          <a:xfrm>
            <a:off x="132522" y="198783"/>
            <a:ext cx="11900452" cy="7003584"/>
          </a:xfrm>
          <a:prstGeom prst="rect">
            <a:avLst/>
          </a:prstGeom>
        </p:spPr>
        <p:txBody>
          <a:bodyPr wrap="square">
            <a:spAutoFit/>
          </a:bodyPr>
          <a:lstStyle/>
          <a:p>
            <a:pPr>
              <a:lnSpc>
                <a:spcPct val="107000"/>
              </a:lnSpc>
              <a:spcAft>
                <a:spcPts val="800"/>
              </a:spcAft>
            </a:pPr>
            <a:r>
              <a:rPr lang="en-GB" sz="2800" b="1" dirty="0">
                <a:latin typeface="Times New Roman" panose="02020603050405020304" pitchFamily="18" charset="0"/>
                <a:ea typeface="Times New Roman" panose="02020603050405020304" pitchFamily="18" charset="0"/>
                <a:cs typeface="Times New Roman" panose="02020603050405020304" pitchFamily="18" charset="0"/>
              </a:rPr>
              <a:t>There were a lot of photo studios in the 20th-century but they are disappearing in Dhaka and also in other places. There’s no longer the need to travel a long way to have careful photos of yourself with friends, family, or just alone. Now you can take careful or carefree or carefully carefree photos with your phone. But passport and visa photos are a different kind of careful photo with exact specifications from governments. Your identity card makes you a ‘real’ person for the government. These photos need careful hands – and studios. The studios remaining in Dhaka do most of this business of photos for the government, the passport-sized photos.</a:t>
            </a:r>
          </a:p>
          <a:p>
            <a:pPr>
              <a:lnSpc>
                <a:spcPct val="107000"/>
              </a:lnSpc>
              <a:spcAft>
                <a:spcPts val="800"/>
              </a:spcAft>
            </a:pPr>
            <a:r>
              <a:rPr lang="en-GB" sz="2800" b="1" dirty="0"/>
              <a:t>Quick Photo Studio’s bright lights hit a row of glass shelves with gold frames making a hard light for the eyes. The staff work quickly and take photos which are ready in about 10 to 15 minutes – that is why the studios have their name. Customers can wait and talk but the staff cannot. And of course, the boss could arrive at any time.</a:t>
            </a:r>
          </a:p>
          <a:p>
            <a:pPr>
              <a:lnSpc>
                <a:spcPct val="107000"/>
              </a:lnSpc>
              <a:spcAft>
                <a:spcPts val="800"/>
              </a:spcAft>
            </a:pP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3141995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61BEA6-3987-4F96-ABC6-612ADD9A8A42}"/>
              </a:ext>
            </a:extLst>
          </p:cNvPr>
          <p:cNvSpPr>
            <a:spLocks noGrp="1"/>
          </p:cNvSpPr>
          <p:nvPr>
            <p:ph type="title"/>
          </p:nvPr>
        </p:nvSpPr>
        <p:spPr/>
        <p:txBody>
          <a:bodyPr/>
          <a:lstStyle/>
          <a:p>
            <a:r>
              <a:rPr lang="en-GB" b="1" dirty="0">
                <a:solidFill>
                  <a:schemeClr val="accent5">
                    <a:lumMod val="50000"/>
                  </a:schemeClr>
                </a:solidFill>
              </a:rPr>
              <a:t>Put the words in the correct places in the text:</a:t>
            </a:r>
          </a:p>
        </p:txBody>
      </p:sp>
      <p:sp>
        <p:nvSpPr>
          <p:cNvPr id="3" name="Content Placeholder 2">
            <a:extLst>
              <a:ext uri="{FF2B5EF4-FFF2-40B4-BE49-F238E27FC236}">
                <a16:creationId xmlns:a16="http://schemas.microsoft.com/office/drawing/2014/main" id="{9C609372-3648-4C50-88C2-4750058EBFD0}"/>
              </a:ext>
            </a:extLst>
          </p:cNvPr>
          <p:cNvSpPr>
            <a:spLocks noGrp="1"/>
          </p:cNvSpPr>
          <p:nvPr>
            <p:ph idx="1"/>
          </p:nvPr>
        </p:nvSpPr>
        <p:spPr>
          <a:xfrm>
            <a:off x="838200" y="1825625"/>
            <a:ext cx="10515600" cy="4813714"/>
          </a:xfrm>
        </p:spPr>
        <p:txBody>
          <a:bodyPr>
            <a:normAutofit lnSpcReduction="10000"/>
          </a:bodyPr>
          <a:lstStyle/>
          <a:p>
            <a:pPr marL="0" indent="0">
              <a:buNone/>
            </a:pPr>
            <a:r>
              <a:rPr lang="en-GB" sz="3200" b="1" dirty="0">
                <a:solidFill>
                  <a:schemeClr val="accent5">
                    <a:lumMod val="50000"/>
                  </a:schemeClr>
                </a:solidFill>
              </a:rPr>
              <a:t>Paragraph 1</a:t>
            </a:r>
          </a:p>
          <a:p>
            <a:pPr marL="514350" indent="-514350">
              <a:buAutoNum type="arabicParenR"/>
            </a:pPr>
            <a:r>
              <a:rPr lang="en-GB" sz="3200" b="1" dirty="0">
                <a:solidFill>
                  <a:schemeClr val="accent5">
                    <a:lumMod val="50000"/>
                  </a:schemeClr>
                </a:solidFill>
              </a:rPr>
              <a:t>dreams</a:t>
            </a:r>
          </a:p>
          <a:p>
            <a:pPr marL="514350" indent="-514350">
              <a:buAutoNum type="arabicParenR"/>
            </a:pPr>
            <a:r>
              <a:rPr lang="en-GB" sz="3200" b="1" dirty="0">
                <a:solidFill>
                  <a:schemeClr val="accent5">
                    <a:lumMod val="50000"/>
                  </a:schemeClr>
                </a:solidFill>
              </a:rPr>
              <a:t>real life</a:t>
            </a:r>
          </a:p>
          <a:p>
            <a:pPr marL="514350" indent="-514350">
              <a:buAutoNum type="arabicParenR"/>
            </a:pPr>
            <a:r>
              <a:rPr lang="en-GB" sz="3200" b="1" dirty="0">
                <a:solidFill>
                  <a:schemeClr val="accent5">
                    <a:lumMod val="50000"/>
                  </a:schemeClr>
                </a:solidFill>
              </a:rPr>
              <a:t>at home</a:t>
            </a:r>
          </a:p>
          <a:p>
            <a:pPr marL="514350" indent="-514350">
              <a:buAutoNum type="arabicParenR"/>
            </a:pPr>
            <a:r>
              <a:rPr lang="en-GB" sz="3200" b="1" dirty="0">
                <a:solidFill>
                  <a:schemeClr val="accent5">
                    <a:lumMod val="50000"/>
                  </a:schemeClr>
                </a:solidFill>
              </a:rPr>
              <a:t>97</a:t>
            </a:r>
            <a:r>
              <a:rPr lang="en-GB" sz="3200" b="1" baseline="30000" dirty="0">
                <a:solidFill>
                  <a:schemeClr val="accent5">
                    <a:lumMod val="50000"/>
                  </a:schemeClr>
                </a:solidFill>
              </a:rPr>
              <a:t>th</a:t>
            </a:r>
            <a:endParaRPr lang="en-GB" sz="3200" b="1" dirty="0">
              <a:solidFill>
                <a:schemeClr val="accent5">
                  <a:lumMod val="50000"/>
                </a:schemeClr>
              </a:solidFill>
            </a:endParaRPr>
          </a:p>
          <a:p>
            <a:pPr marL="514350" indent="-514350">
              <a:buAutoNum type="arabicParenR"/>
            </a:pPr>
            <a:r>
              <a:rPr lang="en-GB" sz="3200" b="1" dirty="0">
                <a:solidFill>
                  <a:schemeClr val="accent5">
                    <a:lumMod val="50000"/>
                  </a:schemeClr>
                </a:solidFill>
              </a:rPr>
              <a:t>6th</a:t>
            </a:r>
          </a:p>
          <a:p>
            <a:pPr marL="0" indent="0">
              <a:buNone/>
            </a:pPr>
            <a:r>
              <a:rPr lang="en-GB" sz="3200" b="1" dirty="0">
                <a:solidFill>
                  <a:schemeClr val="accent5">
                    <a:lumMod val="50000"/>
                  </a:schemeClr>
                </a:solidFill>
              </a:rPr>
              <a:t>Paragraph 2</a:t>
            </a:r>
          </a:p>
          <a:p>
            <a:pPr marL="0" indent="0">
              <a:buNone/>
            </a:pPr>
            <a:r>
              <a:rPr lang="en-GB" sz="3200" b="1" dirty="0">
                <a:solidFill>
                  <a:schemeClr val="accent5">
                    <a:lumMod val="50000"/>
                  </a:schemeClr>
                </a:solidFill>
              </a:rPr>
              <a:t>6) not necessary</a:t>
            </a:r>
          </a:p>
          <a:p>
            <a:pPr marL="0" indent="0">
              <a:buNone/>
            </a:pPr>
            <a:r>
              <a:rPr lang="en-GB" sz="3200" b="1" dirty="0">
                <a:solidFill>
                  <a:schemeClr val="accent5">
                    <a:lumMod val="50000"/>
                  </a:schemeClr>
                </a:solidFill>
              </a:rPr>
              <a:t>7) white</a:t>
            </a:r>
          </a:p>
          <a:p>
            <a:pPr marL="0" indent="0">
              <a:buNone/>
            </a:pPr>
            <a:endParaRPr lang="en-GB" dirty="0"/>
          </a:p>
          <a:p>
            <a:pPr marL="514350" indent="-514350">
              <a:buAutoNum type="arabicParenR"/>
            </a:pPr>
            <a:endParaRPr lang="en-GB" dirty="0"/>
          </a:p>
          <a:p>
            <a:pPr marL="514350" indent="-514350">
              <a:buAutoNum type="arabicParenR"/>
            </a:pPr>
            <a:endParaRPr lang="en-GB" dirty="0"/>
          </a:p>
        </p:txBody>
      </p:sp>
    </p:spTree>
    <p:extLst>
      <p:ext uri="{BB962C8B-B14F-4D97-AF65-F5344CB8AC3E}">
        <p14:creationId xmlns:p14="http://schemas.microsoft.com/office/powerpoint/2010/main" val="3106281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7D1110B-BF15-453D-A068-DB9514E305C1}"/>
              </a:ext>
            </a:extLst>
          </p:cNvPr>
          <p:cNvSpPr/>
          <p:nvPr/>
        </p:nvSpPr>
        <p:spPr>
          <a:xfrm>
            <a:off x="0" y="0"/>
            <a:ext cx="12192000" cy="369332"/>
          </a:xfrm>
          <a:prstGeom prst="rect">
            <a:avLst/>
          </a:prstGeom>
        </p:spPr>
        <p:txBody>
          <a:bodyPr wrap="square">
            <a:spAutoFit/>
          </a:bodyPr>
          <a:lstStyle/>
          <a:p>
            <a:endParaRPr lang="en-GB" dirty="0"/>
          </a:p>
        </p:txBody>
      </p:sp>
      <p:sp>
        <p:nvSpPr>
          <p:cNvPr id="2" name="Rectangle 1">
            <a:extLst>
              <a:ext uri="{FF2B5EF4-FFF2-40B4-BE49-F238E27FC236}">
                <a16:creationId xmlns:a16="http://schemas.microsoft.com/office/drawing/2014/main" id="{CACE80A8-F522-4C47-832F-ED924796CBB6}"/>
              </a:ext>
            </a:extLst>
          </p:cNvPr>
          <p:cNvSpPr/>
          <p:nvPr/>
        </p:nvSpPr>
        <p:spPr>
          <a:xfrm>
            <a:off x="159026" y="159025"/>
            <a:ext cx="11873948" cy="7255448"/>
          </a:xfrm>
          <a:prstGeom prst="rect">
            <a:avLst/>
          </a:prstGeom>
        </p:spPr>
        <p:txBody>
          <a:bodyPr wrap="square">
            <a:spAutoFit/>
          </a:bodyPr>
          <a:lstStyle/>
          <a:p>
            <a:pPr>
              <a:lnSpc>
                <a:spcPct val="107000"/>
              </a:lnSpc>
              <a:spcAft>
                <a:spcPts val="800"/>
              </a:spcAft>
            </a:pPr>
            <a:r>
              <a:rPr lang="en-GB" sz="2800" b="1" dirty="0">
                <a:latin typeface="Times New Roman" panose="02020603050405020304" pitchFamily="18" charset="0"/>
                <a:ea typeface="Times New Roman" panose="02020603050405020304" pitchFamily="18" charset="0"/>
                <a:cs typeface="Times New Roman" panose="02020603050405020304" pitchFamily="18" charset="0"/>
              </a:rPr>
              <a:t>Now there are Instagram filters, and (a) ____________ photo walls and backgrounds for social media. But also many more people from Bangladesh are travelling, with real journeys and not just from their (b) ____________, and careful photos are a very necessary, and sometimes boring part of their travels. Most of the places they travel to would prefer Bangladeshis or people from the Global South to stay (c) ____________ . A passport power list had the Bangladeshi passport (d) _____________ for 2019 for visa-free journeys to other countries. The UK was (e) _____________. This makes it clear how life is now after colonisation.</a:t>
            </a:r>
          </a:p>
          <a:p>
            <a:pPr>
              <a:lnSpc>
                <a:spcPct val="107000"/>
              </a:lnSpc>
              <a:spcAft>
                <a:spcPts val="800"/>
              </a:spcAft>
            </a:pPr>
            <a:r>
              <a:rPr lang="en-GB" sz="2800" b="1" dirty="0">
                <a:latin typeface="Times New Roman" panose="02020603050405020304" pitchFamily="18" charset="0"/>
                <a:cs typeface="Times New Roman" panose="02020603050405020304" pitchFamily="18" charset="0"/>
              </a:rPr>
              <a:t>Because business comes before beauty, the studio walls for passport photos are now (f) _____________ . But the dream background pictures may one day return as interesting objects from the past like the popularity of other past objects or cultural moments. It would be nice if passports were the same – only objects of interest and (g) _____________ at all.</a:t>
            </a:r>
          </a:p>
          <a:p>
            <a:pPr>
              <a:lnSpc>
                <a:spcPct val="107000"/>
              </a:lnSpc>
              <a:spcAft>
                <a:spcPts val="800"/>
              </a:spcAft>
            </a:pPr>
            <a:endParaRPr lang="en-GB" sz="3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2730966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00F904-8166-49D6-BFF3-F68D383B6BF1}"/>
              </a:ext>
            </a:extLst>
          </p:cNvPr>
          <p:cNvSpPr>
            <a:spLocks noGrp="1"/>
          </p:cNvSpPr>
          <p:nvPr>
            <p:ph type="title"/>
          </p:nvPr>
        </p:nvSpPr>
        <p:spPr/>
        <p:txBody>
          <a:bodyPr/>
          <a:lstStyle/>
          <a:p>
            <a:r>
              <a:rPr lang="en-GB" b="1" dirty="0">
                <a:solidFill>
                  <a:schemeClr val="accent5">
                    <a:lumMod val="50000"/>
                  </a:schemeClr>
                </a:solidFill>
              </a:rPr>
              <a:t>Questions:</a:t>
            </a:r>
          </a:p>
        </p:txBody>
      </p:sp>
      <p:sp>
        <p:nvSpPr>
          <p:cNvPr id="3" name="Content Placeholder 2">
            <a:extLst>
              <a:ext uri="{FF2B5EF4-FFF2-40B4-BE49-F238E27FC236}">
                <a16:creationId xmlns:a16="http://schemas.microsoft.com/office/drawing/2014/main" id="{0B102F4F-AE1B-4AC0-942D-ABA1091A50DB}"/>
              </a:ext>
            </a:extLst>
          </p:cNvPr>
          <p:cNvSpPr>
            <a:spLocks noGrp="1"/>
          </p:cNvSpPr>
          <p:nvPr>
            <p:ph idx="1"/>
          </p:nvPr>
        </p:nvSpPr>
        <p:spPr/>
        <p:txBody>
          <a:bodyPr>
            <a:normAutofit/>
          </a:bodyPr>
          <a:lstStyle/>
          <a:p>
            <a:pPr marL="0" indent="0">
              <a:buNone/>
            </a:pPr>
            <a:r>
              <a:rPr lang="en-GB" sz="6000" b="1" dirty="0">
                <a:solidFill>
                  <a:schemeClr val="accent5">
                    <a:lumMod val="50000"/>
                  </a:schemeClr>
                </a:solidFill>
              </a:rPr>
              <a:t>You are waiting in a queue in a photo studio. Write a list of questions to ask other people in the queue.</a:t>
            </a:r>
          </a:p>
        </p:txBody>
      </p:sp>
      <p:pic>
        <p:nvPicPr>
          <p:cNvPr id="5" name="Picture 4">
            <a:extLst>
              <a:ext uri="{FF2B5EF4-FFF2-40B4-BE49-F238E27FC236}">
                <a16:creationId xmlns:a16="http://schemas.microsoft.com/office/drawing/2014/main" id="{746EBFF1-0596-4253-93ED-0D4F2505E2F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25505" y="4436705"/>
            <a:ext cx="3464200" cy="2056170"/>
          </a:xfrm>
          <a:prstGeom prst="rect">
            <a:avLst/>
          </a:prstGeom>
        </p:spPr>
      </p:pic>
      <p:pic>
        <p:nvPicPr>
          <p:cNvPr id="6" name="Picture 5">
            <a:extLst>
              <a:ext uri="{FF2B5EF4-FFF2-40B4-BE49-F238E27FC236}">
                <a16:creationId xmlns:a16="http://schemas.microsoft.com/office/drawing/2014/main" id="{A1A4D2BE-6601-40E2-8AA9-F6F819F0BE5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34354" y="517168"/>
            <a:ext cx="1855351" cy="1308457"/>
          </a:xfrm>
          <a:prstGeom prst="rect">
            <a:avLst/>
          </a:prstGeom>
        </p:spPr>
      </p:pic>
    </p:spTree>
    <p:extLst>
      <p:ext uri="{BB962C8B-B14F-4D97-AF65-F5344CB8AC3E}">
        <p14:creationId xmlns:p14="http://schemas.microsoft.com/office/powerpoint/2010/main" val="27785877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786601-CDAC-4B12-8B3E-B7B4893B9521}"/>
              </a:ext>
            </a:extLst>
          </p:cNvPr>
          <p:cNvSpPr>
            <a:spLocks noGrp="1"/>
          </p:cNvSpPr>
          <p:nvPr>
            <p:ph type="title"/>
          </p:nvPr>
        </p:nvSpPr>
        <p:spPr/>
        <p:txBody>
          <a:bodyPr/>
          <a:lstStyle/>
          <a:p>
            <a:r>
              <a:rPr lang="en-GB" b="1" dirty="0">
                <a:solidFill>
                  <a:schemeClr val="accent5">
                    <a:lumMod val="50000"/>
                  </a:schemeClr>
                </a:solidFill>
              </a:rPr>
              <a:t>Talk to a partner:</a:t>
            </a:r>
          </a:p>
        </p:txBody>
      </p:sp>
      <p:sp>
        <p:nvSpPr>
          <p:cNvPr id="3" name="Content Placeholder 2">
            <a:extLst>
              <a:ext uri="{FF2B5EF4-FFF2-40B4-BE49-F238E27FC236}">
                <a16:creationId xmlns:a16="http://schemas.microsoft.com/office/drawing/2014/main" id="{0BBB5E46-63E2-4E4F-B7FB-716492EAADF2}"/>
              </a:ext>
            </a:extLst>
          </p:cNvPr>
          <p:cNvSpPr>
            <a:spLocks noGrp="1"/>
          </p:cNvSpPr>
          <p:nvPr>
            <p:ph idx="1"/>
          </p:nvPr>
        </p:nvSpPr>
        <p:spPr/>
        <p:txBody>
          <a:bodyPr>
            <a:normAutofit/>
          </a:bodyPr>
          <a:lstStyle/>
          <a:p>
            <a:pPr marL="0" indent="0">
              <a:buNone/>
            </a:pPr>
            <a:r>
              <a:rPr lang="en-GB" sz="6600" b="1" dirty="0">
                <a:solidFill>
                  <a:schemeClr val="accent5">
                    <a:lumMod val="50000"/>
                  </a:schemeClr>
                </a:solidFill>
              </a:rPr>
              <a:t>What are the good things about passports and the bad things?</a:t>
            </a:r>
          </a:p>
          <a:p>
            <a:pPr marL="0" indent="0">
              <a:buNone/>
            </a:pPr>
            <a:r>
              <a:rPr lang="en-GB" sz="6600" b="1" dirty="0">
                <a:solidFill>
                  <a:schemeClr val="accent5">
                    <a:lumMod val="50000"/>
                  </a:schemeClr>
                </a:solidFill>
              </a:rPr>
              <a:t>Make a list:</a:t>
            </a:r>
          </a:p>
        </p:txBody>
      </p:sp>
      <p:pic>
        <p:nvPicPr>
          <p:cNvPr id="4" name="Picture 3">
            <a:extLst>
              <a:ext uri="{FF2B5EF4-FFF2-40B4-BE49-F238E27FC236}">
                <a16:creationId xmlns:a16="http://schemas.microsoft.com/office/drawing/2014/main" id="{9C2AF34B-C07C-48B8-9FE4-0AC01A7D9AB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95815" y="382231"/>
            <a:ext cx="1855351" cy="1308457"/>
          </a:xfrm>
          <a:prstGeom prst="rect">
            <a:avLst/>
          </a:prstGeom>
        </p:spPr>
      </p:pic>
    </p:spTree>
    <p:extLst>
      <p:ext uri="{BB962C8B-B14F-4D97-AF65-F5344CB8AC3E}">
        <p14:creationId xmlns:p14="http://schemas.microsoft.com/office/powerpoint/2010/main" val="42209207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41D92D-3F85-4DA9-8D6D-01DDA16A05AA}"/>
              </a:ext>
            </a:extLst>
          </p:cNvPr>
          <p:cNvSpPr>
            <a:spLocks noGrp="1"/>
          </p:cNvSpPr>
          <p:nvPr>
            <p:ph type="title"/>
          </p:nvPr>
        </p:nvSpPr>
        <p:spPr>
          <a:xfrm>
            <a:off x="838200" y="365126"/>
            <a:ext cx="10515600" cy="456510"/>
          </a:xfrm>
        </p:spPr>
        <p:txBody>
          <a:bodyPr>
            <a:normAutofit fontScale="90000"/>
          </a:bodyPr>
          <a:lstStyle/>
          <a:p>
            <a:r>
              <a:rPr lang="en-GB" b="1" dirty="0">
                <a:solidFill>
                  <a:schemeClr val="accent5">
                    <a:lumMod val="50000"/>
                  </a:schemeClr>
                </a:solidFill>
              </a:rPr>
              <a:t>Grammar</a:t>
            </a:r>
          </a:p>
        </p:txBody>
      </p:sp>
      <p:sp>
        <p:nvSpPr>
          <p:cNvPr id="3" name="Content Placeholder 2">
            <a:extLst>
              <a:ext uri="{FF2B5EF4-FFF2-40B4-BE49-F238E27FC236}">
                <a16:creationId xmlns:a16="http://schemas.microsoft.com/office/drawing/2014/main" id="{F2541369-B9E9-4640-AA37-399F7A364CE0}"/>
              </a:ext>
            </a:extLst>
          </p:cNvPr>
          <p:cNvSpPr>
            <a:spLocks noGrp="1"/>
          </p:cNvSpPr>
          <p:nvPr>
            <p:ph idx="1"/>
          </p:nvPr>
        </p:nvSpPr>
        <p:spPr>
          <a:xfrm>
            <a:off x="838200" y="821636"/>
            <a:ext cx="10515600" cy="5804451"/>
          </a:xfrm>
        </p:spPr>
        <p:txBody>
          <a:bodyPr>
            <a:normAutofit/>
          </a:bodyPr>
          <a:lstStyle/>
          <a:p>
            <a:pPr marL="0" indent="0">
              <a:buNone/>
            </a:pPr>
            <a:r>
              <a:rPr lang="en-GB" sz="4000" b="1" i="1" dirty="0">
                <a:solidFill>
                  <a:schemeClr val="accent5">
                    <a:lumMod val="50000"/>
                  </a:schemeClr>
                </a:solidFill>
              </a:rPr>
              <a:t>“If we had no passports, the world would be very different.”</a:t>
            </a:r>
          </a:p>
          <a:p>
            <a:pPr marL="0" indent="0">
              <a:buNone/>
            </a:pPr>
            <a:r>
              <a:rPr lang="en-GB" sz="3200" b="1" dirty="0">
                <a:solidFill>
                  <a:schemeClr val="accent5">
                    <a:lumMod val="50000"/>
                  </a:schemeClr>
                </a:solidFill>
              </a:rPr>
              <a:t>Meaning:</a:t>
            </a:r>
          </a:p>
          <a:p>
            <a:pPr marL="0" indent="0">
              <a:buNone/>
            </a:pPr>
            <a:r>
              <a:rPr lang="en-GB" sz="3200" b="1" dirty="0">
                <a:solidFill>
                  <a:schemeClr val="accent5">
                    <a:lumMod val="50000"/>
                  </a:schemeClr>
                </a:solidFill>
              </a:rPr>
              <a:t>1) Is this talking about something real or unreal?</a:t>
            </a:r>
          </a:p>
          <a:p>
            <a:pPr marL="0" indent="0">
              <a:buNone/>
            </a:pPr>
            <a:r>
              <a:rPr lang="en-GB" sz="3200" b="1" dirty="0">
                <a:solidFill>
                  <a:schemeClr val="accent5">
                    <a:lumMod val="50000"/>
                  </a:schemeClr>
                </a:solidFill>
              </a:rPr>
              <a:t>2) Is it talking about the past, present, or future?</a:t>
            </a:r>
          </a:p>
          <a:p>
            <a:pPr marL="0" indent="0">
              <a:buNone/>
            </a:pPr>
            <a:r>
              <a:rPr lang="en-GB" sz="3200" b="1" dirty="0">
                <a:solidFill>
                  <a:schemeClr val="accent5">
                    <a:lumMod val="50000"/>
                  </a:schemeClr>
                </a:solidFill>
              </a:rPr>
              <a:t>Form:</a:t>
            </a:r>
          </a:p>
          <a:p>
            <a:pPr marL="514350" indent="-514350">
              <a:buAutoNum type="arabicParenR"/>
            </a:pPr>
            <a:r>
              <a:rPr lang="en-GB" sz="3200" b="1" dirty="0">
                <a:solidFill>
                  <a:schemeClr val="accent5">
                    <a:lumMod val="50000"/>
                  </a:schemeClr>
                </a:solidFill>
              </a:rPr>
              <a:t>Is it the first, second, or third conditional?</a:t>
            </a:r>
          </a:p>
          <a:p>
            <a:pPr marL="514350" indent="-514350">
              <a:buAutoNum type="arabicParenR"/>
            </a:pPr>
            <a:r>
              <a:rPr lang="en-GB" sz="3200" b="1" dirty="0">
                <a:solidFill>
                  <a:schemeClr val="accent5">
                    <a:lumMod val="50000"/>
                  </a:schemeClr>
                </a:solidFill>
              </a:rPr>
              <a:t>Which is the correct grammar?</a:t>
            </a:r>
          </a:p>
          <a:p>
            <a:pPr marL="514350" indent="-514350">
              <a:buAutoNum type="alphaLcParenR"/>
            </a:pPr>
            <a:r>
              <a:rPr lang="en-GB" sz="3200" b="1" dirty="0">
                <a:solidFill>
                  <a:schemeClr val="accent5">
                    <a:lumMod val="50000"/>
                  </a:schemeClr>
                </a:solidFill>
              </a:rPr>
              <a:t>If + past simple, would + infinitive</a:t>
            </a:r>
          </a:p>
          <a:p>
            <a:pPr marL="514350" indent="-514350">
              <a:buAutoNum type="alphaLcParenR"/>
            </a:pPr>
            <a:r>
              <a:rPr lang="en-GB" sz="3200" b="1" dirty="0">
                <a:solidFill>
                  <a:schemeClr val="accent5">
                    <a:lumMod val="50000"/>
                  </a:schemeClr>
                </a:solidFill>
              </a:rPr>
              <a:t>If + present simple, will + </a:t>
            </a:r>
            <a:r>
              <a:rPr lang="en-GB" sz="3200" b="1" dirty="0" err="1">
                <a:solidFill>
                  <a:schemeClr val="accent5">
                    <a:lumMod val="50000"/>
                  </a:schemeClr>
                </a:solidFill>
              </a:rPr>
              <a:t>infinitve</a:t>
            </a:r>
            <a:endParaRPr lang="en-GB" sz="3200" b="1" dirty="0">
              <a:solidFill>
                <a:schemeClr val="accent5">
                  <a:lumMod val="50000"/>
                </a:schemeClr>
              </a:solidFill>
            </a:endParaRPr>
          </a:p>
        </p:txBody>
      </p:sp>
    </p:spTree>
    <p:extLst>
      <p:ext uri="{BB962C8B-B14F-4D97-AF65-F5344CB8AC3E}">
        <p14:creationId xmlns:p14="http://schemas.microsoft.com/office/powerpoint/2010/main" val="14023207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1F745B-06B3-4C52-84D3-9BB0C7DCE125}"/>
              </a:ext>
            </a:extLst>
          </p:cNvPr>
          <p:cNvSpPr>
            <a:spLocks noGrp="1"/>
          </p:cNvSpPr>
          <p:nvPr>
            <p:ph type="title"/>
          </p:nvPr>
        </p:nvSpPr>
        <p:spPr/>
        <p:txBody>
          <a:bodyPr/>
          <a:lstStyle/>
          <a:p>
            <a:r>
              <a:rPr lang="en-GB" b="1" dirty="0">
                <a:solidFill>
                  <a:schemeClr val="accent5">
                    <a:lumMod val="50000"/>
                  </a:schemeClr>
                </a:solidFill>
              </a:rPr>
              <a:t>Finish this sentence in many different ways:</a:t>
            </a:r>
          </a:p>
        </p:txBody>
      </p:sp>
      <p:sp>
        <p:nvSpPr>
          <p:cNvPr id="3" name="Content Placeholder 2">
            <a:extLst>
              <a:ext uri="{FF2B5EF4-FFF2-40B4-BE49-F238E27FC236}">
                <a16:creationId xmlns:a16="http://schemas.microsoft.com/office/drawing/2014/main" id="{20D6A8C1-E307-4082-B947-C789ED6D70EC}"/>
              </a:ext>
            </a:extLst>
          </p:cNvPr>
          <p:cNvSpPr>
            <a:spLocks noGrp="1"/>
          </p:cNvSpPr>
          <p:nvPr>
            <p:ph idx="1"/>
          </p:nvPr>
        </p:nvSpPr>
        <p:spPr/>
        <p:txBody>
          <a:bodyPr>
            <a:normAutofit/>
          </a:bodyPr>
          <a:lstStyle/>
          <a:p>
            <a:pPr marL="0" indent="0">
              <a:buNone/>
            </a:pPr>
            <a:r>
              <a:rPr lang="en-GB" sz="6600" b="1" i="1" dirty="0">
                <a:solidFill>
                  <a:schemeClr val="accent5">
                    <a:lumMod val="50000"/>
                  </a:schemeClr>
                </a:solidFill>
              </a:rPr>
              <a:t>If we had no passports, …</a:t>
            </a:r>
            <a:endParaRPr lang="en-GB" sz="6600" dirty="0"/>
          </a:p>
        </p:txBody>
      </p:sp>
      <p:pic>
        <p:nvPicPr>
          <p:cNvPr id="4" name="Picture 3">
            <a:extLst>
              <a:ext uri="{FF2B5EF4-FFF2-40B4-BE49-F238E27FC236}">
                <a16:creationId xmlns:a16="http://schemas.microsoft.com/office/drawing/2014/main" id="{C144A8E9-A4E6-4BE7-B9E1-D43E402B4B4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70278" y="2838760"/>
            <a:ext cx="2455532" cy="3473140"/>
          </a:xfrm>
          <a:prstGeom prst="rect">
            <a:avLst/>
          </a:prstGeom>
        </p:spPr>
      </p:pic>
    </p:spTree>
    <p:extLst>
      <p:ext uri="{BB962C8B-B14F-4D97-AF65-F5344CB8AC3E}">
        <p14:creationId xmlns:p14="http://schemas.microsoft.com/office/powerpoint/2010/main" val="9938538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A2A4B4-CFAD-4CE8-AEAF-A8617B2F48CE}"/>
              </a:ext>
            </a:extLst>
          </p:cNvPr>
          <p:cNvSpPr>
            <a:spLocks noGrp="1"/>
          </p:cNvSpPr>
          <p:nvPr>
            <p:ph type="title"/>
          </p:nvPr>
        </p:nvSpPr>
        <p:spPr/>
        <p:txBody>
          <a:bodyPr/>
          <a:lstStyle/>
          <a:p>
            <a:r>
              <a:rPr lang="en-GB" b="1" dirty="0">
                <a:solidFill>
                  <a:schemeClr val="accent5">
                    <a:lumMod val="50000"/>
                  </a:schemeClr>
                </a:solidFill>
              </a:rPr>
              <a:t>Homework</a:t>
            </a:r>
          </a:p>
        </p:txBody>
      </p:sp>
      <p:sp>
        <p:nvSpPr>
          <p:cNvPr id="3" name="Content Placeholder 2">
            <a:extLst>
              <a:ext uri="{FF2B5EF4-FFF2-40B4-BE49-F238E27FC236}">
                <a16:creationId xmlns:a16="http://schemas.microsoft.com/office/drawing/2014/main" id="{73AC68F4-BACB-489B-9354-734A7D245893}"/>
              </a:ext>
            </a:extLst>
          </p:cNvPr>
          <p:cNvSpPr>
            <a:spLocks noGrp="1"/>
          </p:cNvSpPr>
          <p:nvPr>
            <p:ph idx="1"/>
          </p:nvPr>
        </p:nvSpPr>
        <p:spPr/>
        <p:txBody>
          <a:bodyPr/>
          <a:lstStyle/>
          <a:p>
            <a:pPr marL="0" indent="0">
              <a:buNone/>
            </a:pPr>
            <a:r>
              <a:rPr lang="en-GB" sz="5400" b="1" dirty="0">
                <a:solidFill>
                  <a:schemeClr val="accent5">
                    <a:lumMod val="50000"/>
                  </a:schemeClr>
                </a:solidFill>
              </a:rPr>
              <a:t>Now read the original article:</a:t>
            </a:r>
          </a:p>
          <a:p>
            <a:pPr marL="0" indent="0">
              <a:buNone/>
            </a:pPr>
            <a:endParaRPr lang="en-GB" dirty="0"/>
          </a:p>
          <a:p>
            <a:pPr marL="0" indent="0">
              <a:buNone/>
            </a:pPr>
            <a:r>
              <a:rPr lang="en-GB" sz="6000" b="1" dirty="0"/>
              <a:t>https://newint.org/features/2019/04/09/letter-dhaka-careful-image</a:t>
            </a:r>
          </a:p>
        </p:txBody>
      </p:sp>
      <p:pic>
        <p:nvPicPr>
          <p:cNvPr id="4" name="Picture 3">
            <a:extLst>
              <a:ext uri="{FF2B5EF4-FFF2-40B4-BE49-F238E27FC236}">
                <a16:creationId xmlns:a16="http://schemas.microsoft.com/office/drawing/2014/main" id="{3491615B-8C20-4CC9-AF12-74A10FA498F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86429" y="681037"/>
            <a:ext cx="1767371" cy="2499795"/>
          </a:xfrm>
          <a:prstGeom prst="rect">
            <a:avLst/>
          </a:prstGeom>
        </p:spPr>
      </p:pic>
    </p:spTree>
    <p:extLst>
      <p:ext uri="{BB962C8B-B14F-4D97-AF65-F5344CB8AC3E}">
        <p14:creationId xmlns:p14="http://schemas.microsoft.com/office/powerpoint/2010/main" val="5776662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CE6A69-2DE4-4F01-A55E-2BF439CC7FC3}"/>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DC39F476-1875-4702-BBCA-CADFE08575DE}"/>
              </a:ext>
            </a:extLst>
          </p:cNvPr>
          <p:cNvSpPr>
            <a:spLocks noGrp="1"/>
          </p:cNvSpPr>
          <p:nvPr>
            <p:ph idx="1"/>
          </p:nvPr>
        </p:nvSpPr>
        <p:spPr/>
        <p:txBody>
          <a:bodyPr>
            <a:normAutofit lnSpcReduction="10000"/>
          </a:bodyPr>
          <a:lstStyle/>
          <a:p>
            <a:pPr marL="0" indent="0">
              <a:buNone/>
            </a:pPr>
            <a:r>
              <a:rPr lang="en-GB" dirty="0"/>
              <a:t>                                                                         </a:t>
            </a:r>
          </a:p>
          <a:p>
            <a:pPr marL="0" indent="0">
              <a:buNone/>
            </a:pPr>
            <a:r>
              <a:rPr lang="en-GB" sz="4000" dirty="0"/>
              <a:t>                              </a:t>
            </a:r>
            <a:r>
              <a:rPr lang="en-GB" sz="4000" b="1" u="sng" dirty="0">
                <a:solidFill>
                  <a:schemeClr val="accent5">
                    <a:lumMod val="50000"/>
                  </a:schemeClr>
                </a:solidFill>
              </a:rPr>
              <a:t>this lesson</a:t>
            </a:r>
          </a:p>
          <a:p>
            <a:pPr marL="0" indent="0">
              <a:buNone/>
            </a:pPr>
            <a:endParaRPr lang="en-GB" dirty="0"/>
          </a:p>
          <a:p>
            <a:pPr marL="0" indent="0">
              <a:buNone/>
            </a:pPr>
            <a:r>
              <a:rPr lang="en-GB" dirty="0"/>
              <a:t>                                                                                     </a:t>
            </a:r>
          </a:p>
          <a:p>
            <a:pPr marL="0" indent="0">
              <a:buNone/>
            </a:pPr>
            <a:endParaRPr lang="en-GB" dirty="0"/>
          </a:p>
          <a:p>
            <a:pPr marL="0" indent="0">
              <a:buNone/>
            </a:pPr>
            <a:endParaRPr lang="en-GB" dirty="0"/>
          </a:p>
          <a:p>
            <a:pPr marL="0" indent="0">
              <a:buNone/>
            </a:pPr>
            <a:r>
              <a:rPr lang="en-GB" dirty="0"/>
              <a:t>                        </a:t>
            </a:r>
          </a:p>
          <a:p>
            <a:pPr marL="0" indent="0">
              <a:buNone/>
            </a:pPr>
            <a:r>
              <a:rPr lang="en-GB" dirty="0"/>
              <a:t>                             </a:t>
            </a:r>
            <a:r>
              <a:rPr lang="en-GB" b="1" dirty="0"/>
              <a:t> </a:t>
            </a:r>
            <a:r>
              <a:rPr lang="en-GB" sz="4800" b="1" u="sng" dirty="0">
                <a:solidFill>
                  <a:schemeClr val="accent5">
                    <a:lumMod val="50000"/>
                  </a:schemeClr>
                </a:solidFill>
              </a:rPr>
              <a:t>Grammar</a:t>
            </a:r>
            <a:r>
              <a:rPr lang="en-GB" sz="4800" b="1" dirty="0">
                <a:solidFill>
                  <a:srgbClr val="7030A0"/>
                </a:solidFill>
              </a:rPr>
              <a:t> </a:t>
            </a:r>
          </a:p>
        </p:txBody>
      </p:sp>
      <p:pic>
        <p:nvPicPr>
          <p:cNvPr id="10" name="Picture 9">
            <a:extLst>
              <a:ext uri="{FF2B5EF4-FFF2-40B4-BE49-F238E27FC236}">
                <a16:creationId xmlns:a16="http://schemas.microsoft.com/office/drawing/2014/main" id="{F7A60B1D-537D-41F3-8514-DB6A92E94FD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21171" y="821635"/>
            <a:ext cx="2753186" cy="1941641"/>
          </a:xfrm>
          <a:prstGeom prst="rect">
            <a:avLst/>
          </a:prstGeom>
        </p:spPr>
      </p:pic>
      <p:pic>
        <p:nvPicPr>
          <p:cNvPr id="11" name="Picture 10">
            <a:extLst>
              <a:ext uri="{FF2B5EF4-FFF2-40B4-BE49-F238E27FC236}">
                <a16:creationId xmlns:a16="http://schemas.microsoft.com/office/drawing/2014/main" id="{21B315C5-E66E-4037-8C15-68A5544020E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8409" y="3022887"/>
            <a:ext cx="3239290" cy="1789066"/>
          </a:xfrm>
          <a:prstGeom prst="rect">
            <a:avLst/>
          </a:prstGeom>
        </p:spPr>
      </p:pic>
      <p:pic>
        <p:nvPicPr>
          <p:cNvPr id="12" name="Picture 11">
            <a:extLst>
              <a:ext uri="{FF2B5EF4-FFF2-40B4-BE49-F238E27FC236}">
                <a16:creationId xmlns:a16="http://schemas.microsoft.com/office/drawing/2014/main" id="{DD47F15E-5D10-4F39-AF01-29E7EAB01B6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796131" y="3022886"/>
            <a:ext cx="2028825" cy="1781175"/>
          </a:xfrm>
          <a:prstGeom prst="rect">
            <a:avLst/>
          </a:prstGeom>
        </p:spPr>
      </p:pic>
      <p:pic>
        <p:nvPicPr>
          <p:cNvPr id="13" name="Picture 12">
            <a:extLst>
              <a:ext uri="{FF2B5EF4-FFF2-40B4-BE49-F238E27FC236}">
                <a16:creationId xmlns:a16="http://schemas.microsoft.com/office/drawing/2014/main" id="{E90D9AAC-9159-487A-9DFC-1C0A30D20177}"/>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1286861">
            <a:off x="7991861" y="4819793"/>
            <a:ext cx="1400384" cy="1786890"/>
          </a:xfrm>
          <a:prstGeom prst="rect">
            <a:avLst/>
          </a:prstGeom>
        </p:spPr>
      </p:pic>
      <p:cxnSp>
        <p:nvCxnSpPr>
          <p:cNvPr id="15" name="Straight Connector 14">
            <a:extLst>
              <a:ext uri="{FF2B5EF4-FFF2-40B4-BE49-F238E27FC236}">
                <a16:creationId xmlns:a16="http://schemas.microsoft.com/office/drawing/2014/main" id="{0247BEBB-F03A-470A-A31A-FF06586AA027}"/>
              </a:ext>
            </a:extLst>
          </p:cNvPr>
          <p:cNvCxnSpPr>
            <a:cxnSpLocks/>
          </p:cNvCxnSpPr>
          <p:nvPr/>
        </p:nvCxnSpPr>
        <p:spPr>
          <a:xfrm flipV="1">
            <a:off x="6096000" y="2584174"/>
            <a:ext cx="1617657" cy="773067"/>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A7BC2333-592E-40A7-8A11-F1AFDD47D450}"/>
              </a:ext>
            </a:extLst>
          </p:cNvPr>
          <p:cNvCxnSpPr/>
          <p:nvPr/>
        </p:nvCxnSpPr>
        <p:spPr>
          <a:xfrm flipH="1" flipV="1">
            <a:off x="3357528" y="4605079"/>
            <a:ext cx="1431605" cy="128089"/>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95099D5A-3BE8-478F-B006-7A8FDDB265AD}"/>
              </a:ext>
            </a:extLst>
          </p:cNvPr>
          <p:cNvCxnSpPr>
            <a:cxnSpLocks/>
          </p:cNvCxnSpPr>
          <p:nvPr/>
        </p:nvCxnSpPr>
        <p:spPr>
          <a:xfrm flipV="1">
            <a:off x="6096000" y="4058075"/>
            <a:ext cx="2994991" cy="399625"/>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58EA22A7-5118-42E2-BBCA-2D5A8CB04266}"/>
              </a:ext>
            </a:extLst>
          </p:cNvPr>
          <p:cNvCxnSpPr/>
          <p:nvPr/>
        </p:nvCxnSpPr>
        <p:spPr>
          <a:xfrm>
            <a:off x="5764696" y="4740016"/>
            <a:ext cx="2279568" cy="931914"/>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BCD9743D-9AAE-4743-A616-EF788237F4E3}"/>
              </a:ext>
            </a:extLst>
          </p:cNvPr>
          <p:cNvCxnSpPr/>
          <p:nvPr/>
        </p:nvCxnSpPr>
        <p:spPr>
          <a:xfrm flipH="1">
            <a:off x="4464915" y="4492901"/>
            <a:ext cx="1095828" cy="730501"/>
          </a:xfrm>
          <a:prstGeom prst="line">
            <a:avLst/>
          </a:prstGeom>
        </p:spPr>
        <p:style>
          <a:lnRef idx="1">
            <a:schemeClr val="accent1"/>
          </a:lnRef>
          <a:fillRef idx="0">
            <a:schemeClr val="accent1"/>
          </a:fillRef>
          <a:effectRef idx="0">
            <a:schemeClr val="accent1"/>
          </a:effectRef>
          <a:fontRef idx="minor">
            <a:schemeClr val="tx1"/>
          </a:fontRef>
        </p:style>
      </p:cxnSp>
      <p:pic>
        <p:nvPicPr>
          <p:cNvPr id="14" name="Picture 13">
            <a:extLst>
              <a:ext uri="{FF2B5EF4-FFF2-40B4-BE49-F238E27FC236}">
                <a16:creationId xmlns:a16="http://schemas.microsoft.com/office/drawing/2014/main" id="{A2404784-3687-44F3-927C-5F202BF2AB0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396935" y="2859071"/>
            <a:ext cx="1777017" cy="2513438"/>
          </a:xfrm>
          <a:prstGeom prst="rect">
            <a:avLst/>
          </a:prstGeom>
        </p:spPr>
      </p:pic>
    </p:spTree>
    <p:extLst>
      <p:ext uri="{BB962C8B-B14F-4D97-AF65-F5344CB8AC3E}">
        <p14:creationId xmlns:p14="http://schemas.microsoft.com/office/powerpoint/2010/main" val="21196242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88E938-FFB4-495E-BBB8-F0E869106426}"/>
              </a:ext>
            </a:extLst>
          </p:cNvPr>
          <p:cNvSpPr>
            <a:spLocks noGrp="1"/>
          </p:cNvSpPr>
          <p:nvPr>
            <p:ph type="title"/>
          </p:nvPr>
        </p:nvSpPr>
        <p:spPr/>
        <p:txBody>
          <a:bodyPr/>
          <a:lstStyle/>
          <a:p>
            <a:r>
              <a:rPr lang="en-GB" b="1" dirty="0">
                <a:solidFill>
                  <a:schemeClr val="accent5">
                    <a:lumMod val="50000"/>
                  </a:schemeClr>
                </a:solidFill>
              </a:rPr>
              <a:t>Talk to your partner:</a:t>
            </a:r>
          </a:p>
        </p:txBody>
      </p:sp>
      <p:sp>
        <p:nvSpPr>
          <p:cNvPr id="3" name="Content Placeholder 2">
            <a:extLst>
              <a:ext uri="{FF2B5EF4-FFF2-40B4-BE49-F238E27FC236}">
                <a16:creationId xmlns:a16="http://schemas.microsoft.com/office/drawing/2014/main" id="{F38EDF14-09E0-4E99-B5C7-555D4C563075}"/>
              </a:ext>
            </a:extLst>
          </p:cNvPr>
          <p:cNvSpPr>
            <a:spLocks noGrp="1"/>
          </p:cNvSpPr>
          <p:nvPr>
            <p:ph idx="1"/>
          </p:nvPr>
        </p:nvSpPr>
        <p:spPr/>
        <p:txBody>
          <a:bodyPr>
            <a:noAutofit/>
          </a:bodyPr>
          <a:lstStyle/>
          <a:p>
            <a:pPr marL="514350" indent="-514350">
              <a:buAutoNum type="arabicParenR"/>
            </a:pPr>
            <a:r>
              <a:rPr lang="en-GB" sz="3600" b="1" dirty="0">
                <a:solidFill>
                  <a:schemeClr val="accent5">
                    <a:lumMod val="50000"/>
                  </a:schemeClr>
                </a:solidFill>
              </a:rPr>
              <a:t>How often do you take photos?</a:t>
            </a:r>
          </a:p>
          <a:p>
            <a:pPr marL="514350" indent="-514350">
              <a:buAutoNum type="arabicParenR"/>
            </a:pPr>
            <a:r>
              <a:rPr lang="en-GB" sz="3600" b="1" dirty="0">
                <a:solidFill>
                  <a:schemeClr val="accent5">
                    <a:lumMod val="50000"/>
                  </a:schemeClr>
                </a:solidFill>
              </a:rPr>
              <a:t>When was the last time you took a photo?</a:t>
            </a:r>
          </a:p>
          <a:p>
            <a:pPr marL="514350" indent="-514350">
              <a:buAutoNum type="arabicParenR"/>
            </a:pPr>
            <a:r>
              <a:rPr lang="en-GB" sz="3600" b="1" dirty="0">
                <a:solidFill>
                  <a:schemeClr val="accent5">
                    <a:lumMod val="50000"/>
                  </a:schemeClr>
                </a:solidFill>
              </a:rPr>
              <a:t>When and why do you take photos?</a:t>
            </a:r>
          </a:p>
          <a:p>
            <a:pPr marL="514350" indent="-514350">
              <a:buAutoNum type="arabicParenR"/>
            </a:pPr>
            <a:r>
              <a:rPr lang="en-GB" sz="3600" b="1" dirty="0">
                <a:solidFill>
                  <a:schemeClr val="accent5">
                    <a:lumMod val="50000"/>
                  </a:schemeClr>
                </a:solidFill>
              </a:rPr>
              <a:t>What do you use to take your photos?</a:t>
            </a:r>
          </a:p>
          <a:p>
            <a:pPr marL="514350" indent="-514350">
              <a:buAutoNum type="arabicParenR"/>
            </a:pPr>
            <a:r>
              <a:rPr lang="en-GB" sz="3600" b="1" dirty="0">
                <a:solidFill>
                  <a:schemeClr val="accent5">
                    <a:lumMod val="50000"/>
                  </a:schemeClr>
                </a:solidFill>
              </a:rPr>
              <a:t>How many photos have you got?</a:t>
            </a:r>
          </a:p>
          <a:p>
            <a:pPr marL="514350" indent="-514350">
              <a:buAutoNum type="arabicParenR"/>
            </a:pPr>
            <a:r>
              <a:rPr lang="en-GB" sz="3600" b="1" dirty="0">
                <a:solidFill>
                  <a:schemeClr val="accent5">
                    <a:lumMod val="50000"/>
                  </a:schemeClr>
                </a:solidFill>
              </a:rPr>
              <a:t>Do you like it when  someone takes your photo?</a:t>
            </a:r>
          </a:p>
          <a:p>
            <a:pPr marL="514350" indent="-514350">
              <a:buAutoNum type="arabicParenR"/>
            </a:pPr>
            <a:r>
              <a:rPr lang="en-GB" sz="3600" b="1" dirty="0">
                <a:solidFill>
                  <a:schemeClr val="accent5">
                    <a:lumMod val="50000"/>
                  </a:schemeClr>
                </a:solidFill>
              </a:rPr>
              <a:t>Where do you get your passport or identity card photos?</a:t>
            </a:r>
          </a:p>
        </p:txBody>
      </p:sp>
      <p:pic>
        <p:nvPicPr>
          <p:cNvPr id="4" name="Picture 3">
            <a:extLst>
              <a:ext uri="{FF2B5EF4-FFF2-40B4-BE49-F238E27FC236}">
                <a16:creationId xmlns:a16="http://schemas.microsoft.com/office/drawing/2014/main" id="{CBA83B93-4501-4FE1-B972-A578BDFE564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87261" y="459612"/>
            <a:ext cx="1565321" cy="2214013"/>
          </a:xfrm>
          <a:prstGeom prst="rect">
            <a:avLst/>
          </a:prstGeom>
        </p:spPr>
      </p:pic>
      <p:pic>
        <p:nvPicPr>
          <p:cNvPr id="5" name="Picture 4">
            <a:extLst>
              <a:ext uri="{FF2B5EF4-FFF2-40B4-BE49-F238E27FC236}">
                <a16:creationId xmlns:a16="http://schemas.microsoft.com/office/drawing/2014/main" id="{0AE04AB7-83C3-4F7B-ACCA-640E8938317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80196" y="459612"/>
            <a:ext cx="1881855" cy="1327149"/>
          </a:xfrm>
          <a:prstGeom prst="rect">
            <a:avLst/>
          </a:prstGeom>
        </p:spPr>
      </p:pic>
    </p:spTree>
    <p:extLst>
      <p:ext uri="{BB962C8B-B14F-4D97-AF65-F5344CB8AC3E}">
        <p14:creationId xmlns:p14="http://schemas.microsoft.com/office/powerpoint/2010/main" val="8366707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116632"/>
            <a:ext cx="2458616" cy="864096"/>
          </a:xfrm>
        </p:spPr>
        <p:txBody>
          <a:bodyPr>
            <a:normAutofit/>
          </a:bodyPr>
          <a:lstStyle/>
          <a:p>
            <a:r>
              <a:rPr lang="en-GB" b="1" dirty="0">
                <a:solidFill>
                  <a:schemeClr val="accent5">
                    <a:lumMod val="50000"/>
                  </a:schemeClr>
                </a:solidFill>
              </a:rPr>
              <a:t>Match:</a:t>
            </a:r>
          </a:p>
        </p:txBody>
      </p:sp>
      <p:sp>
        <p:nvSpPr>
          <p:cNvPr id="4" name="Content Placeholder 3"/>
          <p:cNvSpPr>
            <a:spLocks noGrp="1"/>
          </p:cNvSpPr>
          <p:nvPr>
            <p:ph sz="half" idx="1"/>
          </p:nvPr>
        </p:nvSpPr>
        <p:spPr>
          <a:xfrm>
            <a:off x="1524000" y="980728"/>
            <a:ext cx="3131840" cy="5688632"/>
          </a:xfrm>
        </p:spPr>
        <p:txBody>
          <a:bodyPr>
            <a:normAutofit fontScale="77500" lnSpcReduction="20000"/>
          </a:bodyPr>
          <a:lstStyle/>
          <a:p>
            <a:pPr marL="0" indent="0">
              <a:buNone/>
            </a:pPr>
            <a:r>
              <a:rPr lang="en-GB" sz="4600" b="1" dirty="0">
                <a:solidFill>
                  <a:srgbClr val="C00000"/>
                </a:solidFill>
              </a:rPr>
              <a:t>1) photo studio</a:t>
            </a:r>
          </a:p>
          <a:p>
            <a:pPr marL="0" indent="0">
              <a:buNone/>
            </a:pPr>
            <a:r>
              <a:rPr lang="en-GB" sz="4600" b="1" dirty="0">
                <a:solidFill>
                  <a:srgbClr val="C00000"/>
                </a:solidFill>
              </a:rPr>
              <a:t>2) staff</a:t>
            </a:r>
          </a:p>
          <a:p>
            <a:pPr marL="0" indent="0">
              <a:buNone/>
            </a:pPr>
            <a:r>
              <a:rPr lang="en-GB" sz="4600" b="1" dirty="0">
                <a:solidFill>
                  <a:srgbClr val="C00000"/>
                </a:solidFill>
              </a:rPr>
              <a:t>3) curtain</a:t>
            </a:r>
          </a:p>
          <a:p>
            <a:pPr marL="0" indent="0">
              <a:buNone/>
            </a:pPr>
            <a:r>
              <a:rPr lang="en-GB" sz="4600" b="1" dirty="0">
                <a:solidFill>
                  <a:srgbClr val="C00000"/>
                </a:solidFill>
              </a:rPr>
              <a:t>4) visa</a:t>
            </a:r>
          </a:p>
          <a:p>
            <a:pPr marL="0" indent="0">
              <a:buNone/>
            </a:pPr>
            <a:r>
              <a:rPr lang="en-GB" sz="4600" b="1" dirty="0">
                <a:solidFill>
                  <a:srgbClr val="C00000"/>
                </a:solidFill>
              </a:rPr>
              <a:t>5) background</a:t>
            </a:r>
          </a:p>
          <a:p>
            <a:pPr marL="0" indent="0">
              <a:buNone/>
            </a:pPr>
            <a:r>
              <a:rPr lang="en-GB" sz="4600" b="1" dirty="0">
                <a:solidFill>
                  <a:srgbClr val="C00000"/>
                </a:solidFill>
              </a:rPr>
              <a:t>6) embassy</a:t>
            </a:r>
          </a:p>
          <a:p>
            <a:pPr marL="0" indent="0">
              <a:buNone/>
            </a:pPr>
            <a:r>
              <a:rPr lang="en-GB" sz="4600" b="1" dirty="0">
                <a:solidFill>
                  <a:srgbClr val="C00000"/>
                </a:solidFill>
              </a:rPr>
              <a:t>7) instructions</a:t>
            </a:r>
            <a:endParaRPr lang="en-GB" sz="4600" b="1" i="1" dirty="0">
              <a:solidFill>
                <a:srgbClr val="C00000"/>
              </a:solidFill>
            </a:endParaRPr>
          </a:p>
          <a:p>
            <a:pPr marL="0" indent="0">
              <a:buNone/>
            </a:pPr>
            <a:r>
              <a:rPr lang="en-GB" sz="4600" b="1" dirty="0">
                <a:solidFill>
                  <a:srgbClr val="C00000"/>
                </a:solidFill>
              </a:rPr>
              <a:t>8) wedding</a:t>
            </a:r>
          </a:p>
          <a:p>
            <a:pPr marL="0" indent="0">
              <a:buNone/>
            </a:pPr>
            <a:r>
              <a:rPr lang="en-GB" sz="4600" b="1" dirty="0">
                <a:solidFill>
                  <a:srgbClr val="C00000"/>
                </a:solidFill>
              </a:rPr>
              <a:t>9) remain</a:t>
            </a:r>
          </a:p>
          <a:p>
            <a:pPr marL="0" indent="0">
              <a:buNone/>
            </a:pPr>
            <a:r>
              <a:rPr lang="en-GB" sz="4600" b="1" dirty="0">
                <a:solidFill>
                  <a:srgbClr val="C00000"/>
                </a:solidFill>
              </a:rPr>
              <a:t>10) frame</a:t>
            </a:r>
          </a:p>
          <a:p>
            <a:pPr marL="0" indent="0">
              <a:buNone/>
            </a:pPr>
            <a:r>
              <a:rPr lang="en-GB" sz="4600" b="1" dirty="0">
                <a:solidFill>
                  <a:srgbClr val="C00000"/>
                </a:solidFill>
              </a:rPr>
              <a:t>11) careful</a:t>
            </a:r>
          </a:p>
          <a:p>
            <a:pPr marL="0" indent="0">
              <a:buNone/>
            </a:pPr>
            <a:endParaRPr lang="en-GB" sz="3200" b="1" dirty="0">
              <a:solidFill>
                <a:srgbClr val="C00000"/>
              </a:solidFill>
            </a:endParaRPr>
          </a:p>
          <a:p>
            <a:pPr marL="0" indent="0">
              <a:buNone/>
            </a:pPr>
            <a:endParaRPr lang="en-GB" sz="3200" b="1" dirty="0">
              <a:solidFill>
                <a:srgbClr val="C00000"/>
              </a:solidFill>
            </a:endParaRPr>
          </a:p>
          <a:p>
            <a:pPr marL="0" indent="0">
              <a:buNone/>
            </a:pPr>
            <a:endParaRPr lang="en-GB" sz="3200" b="1" dirty="0">
              <a:solidFill>
                <a:srgbClr val="C00000"/>
              </a:solidFill>
            </a:endParaRPr>
          </a:p>
          <a:p>
            <a:pPr marL="0" indent="0">
              <a:buNone/>
            </a:pPr>
            <a:endParaRPr lang="en-GB" dirty="0"/>
          </a:p>
          <a:p>
            <a:pPr marL="0" indent="0">
              <a:buNone/>
            </a:pPr>
            <a:endParaRPr lang="en-GB" dirty="0"/>
          </a:p>
        </p:txBody>
      </p:sp>
      <p:sp>
        <p:nvSpPr>
          <p:cNvPr id="5" name="Content Placeholder 4"/>
          <p:cNvSpPr>
            <a:spLocks noGrp="1"/>
          </p:cNvSpPr>
          <p:nvPr>
            <p:ph sz="half" idx="2"/>
          </p:nvPr>
        </p:nvSpPr>
        <p:spPr>
          <a:xfrm>
            <a:off x="4511824" y="0"/>
            <a:ext cx="6048672" cy="6858000"/>
          </a:xfrm>
        </p:spPr>
        <p:txBody>
          <a:bodyPr>
            <a:normAutofit fontScale="77500" lnSpcReduction="20000"/>
          </a:bodyPr>
          <a:lstStyle/>
          <a:p>
            <a:pPr marL="0" indent="0">
              <a:buNone/>
            </a:pPr>
            <a:r>
              <a:rPr lang="en-GB" sz="2900" b="1" dirty="0">
                <a:solidFill>
                  <a:srgbClr val="7030A0"/>
                </a:solidFill>
              </a:rPr>
              <a:t> </a:t>
            </a:r>
          </a:p>
          <a:p>
            <a:pPr marL="0" indent="0">
              <a:buNone/>
            </a:pPr>
            <a:r>
              <a:rPr lang="en-GB" sz="2900" b="1" dirty="0">
                <a:solidFill>
                  <a:srgbClr val="7030A0"/>
                </a:solidFill>
              </a:rPr>
              <a:t>a) </a:t>
            </a:r>
            <a:r>
              <a:rPr lang="en-GB" sz="3100" b="1" dirty="0">
                <a:solidFill>
                  <a:schemeClr val="accent5">
                    <a:lumMod val="50000"/>
                  </a:schemeClr>
                </a:solidFill>
              </a:rPr>
              <a:t>workers</a:t>
            </a:r>
          </a:p>
          <a:p>
            <a:pPr marL="0" indent="0">
              <a:buNone/>
            </a:pPr>
            <a:r>
              <a:rPr lang="en-GB" sz="3100" b="1" dirty="0">
                <a:solidFill>
                  <a:schemeClr val="accent5">
                    <a:lumMod val="50000"/>
                  </a:schemeClr>
                </a:solidFill>
              </a:rPr>
              <a:t>b)                     </a:t>
            </a:r>
          </a:p>
          <a:p>
            <a:pPr marL="0" indent="0">
              <a:buNone/>
            </a:pPr>
            <a:r>
              <a:rPr lang="en-GB" sz="3100" b="1" dirty="0">
                <a:solidFill>
                  <a:schemeClr val="accent5">
                    <a:lumMod val="50000"/>
                  </a:schemeClr>
                </a:solidFill>
              </a:rPr>
              <a:t>c) They tell you what to do!</a:t>
            </a:r>
          </a:p>
          <a:p>
            <a:pPr marL="0" indent="0">
              <a:buNone/>
            </a:pPr>
            <a:r>
              <a:rPr lang="en-GB" sz="3100" b="1" dirty="0">
                <a:solidFill>
                  <a:schemeClr val="accent5">
                    <a:lumMod val="50000"/>
                  </a:schemeClr>
                </a:solidFill>
              </a:rPr>
              <a:t>d) A shop where they take your photo.</a:t>
            </a:r>
          </a:p>
          <a:p>
            <a:pPr marL="0" indent="0">
              <a:buNone/>
            </a:pPr>
            <a:r>
              <a:rPr lang="en-GB" sz="3100" b="1" dirty="0">
                <a:solidFill>
                  <a:schemeClr val="accent5">
                    <a:lumMod val="50000"/>
                  </a:schemeClr>
                </a:solidFill>
              </a:rPr>
              <a:t>e) </a:t>
            </a:r>
          </a:p>
          <a:p>
            <a:pPr marL="0" indent="0">
              <a:buNone/>
            </a:pPr>
            <a:endParaRPr lang="en-GB" sz="3100" b="1" dirty="0">
              <a:solidFill>
                <a:schemeClr val="accent5">
                  <a:lumMod val="50000"/>
                </a:schemeClr>
              </a:solidFill>
            </a:endParaRPr>
          </a:p>
          <a:p>
            <a:pPr marL="0" indent="0">
              <a:buNone/>
            </a:pPr>
            <a:endParaRPr lang="en-GB" sz="3100" b="1" dirty="0">
              <a:solidFill>
                <a:schemeClr val="accent5">
                  <a:lumMod val="50000"/>
                </a:schemeClr>
              </a:solidFill>
            </a:endParaRPr>
          </a:p>
          <a:p>
            <a:pPr marL="0" indent="0">
              <a:buNone/>
            </a:pPr>
            <a:r>
              <a:rPr lang="en-GB" sz="3100" b="1" dirty="0">
                <a:solidFill>
                  <a:schemeClr val="accent5">
                    <a:lumMod val="50000"/>
                  </a:schemeClr>
                </a:solidFill>
              </a:rPr>
              <a:t>f) What you see behind you in a photo.</a:t>
            </a:r>
          </a:p>
          <a:p>
            <a:pPr marL="0" indent="0">
              <a:buNone/>
            </a:pPr>
            <a:r>
              <a:rPr lang="en-GB" sz="3100" b="1" dirty="0">
                <a:solidFill>
                  <a:schemeClr val="accent5">
                    <a:lumMod val="50000"/>
                  </a:schemeClr>
                </a:solidFill>
              </a:rPr>
              <a:t>g) For example, there is a French_____ in</a:t>
            </a:r>
          </a:p>
          <a:p>
            <a:pPr marL="0" indent="0">
              <a:buNone/>
            </a:pPr>
            <a:r>
              <a:rPr lang="en-GB" sz="3100" b="1" dirty="0">
                <a:solidFill>
                  <a:schemeClr val="accent5">
                    <a:lumMod val="50000"/>
                  </a:schemeClr>
                </a:solidFill>
              </a:rPr>
              <a:t>    London where French people can go</a:t>
            </a:r>
          </a:p>
          <a:p>
            <a:pPr marL="0" indent="0">
              <a:buNone/>
            </a:pPr>
            <a:r>
              <a:rPr lang="en-GB" sz="3100" b="1" dirty="0">
                <a:solidFill>
                  <a:schemeClr val="accent5">
                    <a:lumMod val="50000"/>
                  </a:schemeClr>
                </a:solidFill>
              </a:rPr>
              <a:t>    for help.</a:t>
            </a:r>
          </a:p>
          <a:p>
            <a:pPr marL="0" indent="0">
              <a:buNone/>
            </a:pPr>
            <a:r>
              <a:rPr lang="en-GB" sz="3100" b="1" dirty="0">
                <a:solidFill>
                  <a:schemeClr val="accent5">
                    <a:lumMod val="50000"/>
                  </a:schemeClr>
                </a:solidFill>
              </a:rPr>
              <a:t>h) stay</a:t>
            </a:r>
          </a:p>
          <a:p>
            <a:pPr marL="0" indent="0">
              <a:buNone/>
            </a:pPr>
            <a:r>
              <a:rPr lang="en-GB" sz="3100" b="1" dirty="0" err="1">
                <a:solidFill>
                  <a:schemeClr val="accent5">
                    <a:lumMod val="50000"/>
                  </a:schemeClr>
                </a:solidFill>
              </a:rPr>
              <a:t>i</a:t>
            </a:r>
            <a:r>
              <a:rPr lang="en-GB" sz="3100" b="1" dirty="0">
                <a:solidFill>
                  <a:schemeClr val="accent5">
                    <a:lumMod val="50000"/>
                  </a:schemeClr>
                </a:solidFill>
              </a:rPr>
              <a:t>)   note In your passport so you can  stay in a</a:t>
            </a:r>
          </a:p>
          <a:p>
            <a:pPr marL="0" indent="0">
              <a:buNone/>
            </a:pPr>
            <a:r>
              <a:rPr lang="en-GB" sz="3100" b="1" dirty="0">
                <a:solidFill>
                  <a:schemeClr val="accent5">
                    <a:lumMod val="50000"/>
                  </a:schemeClr>
                </a:solidFill>
              </a:rPr>
              <a:t>     country</a:t>
            </a:r>
          </a:p>
          <a:p>
            <a:pPr marL="0" indent="0">
              <a:buNone/>
            </a:pPr>
            <a:r>
              <a:rPr lang="en-GB" sz="3100" b="1" dirty="0">
                <a:solidFill>
                  <a:schemeClr val="accent5">
                    <a:lumMod val="50000"/>
                  </a:schemeClr>
                </a:solidFill>
              </a:rPr>
              <a:t>j)</a:t>
            </a:r>
          </a:p>
          <a:p>
            <a:pPr marL="0" indent="0">
              <a:buNone/>
            </a:pPr>
            <a:r>
              <a:rPr lang="en-GB" sz="3100" b="1" dirty="0">
                <a:solidFill>
                  <a:schemeClr val="accent5">
                    <a:lumMod val="50000"/>
                  </a:schemeClr>
                </a:solidFill>
              </a:rPr>
              <a:t>k) A ______ typist tries hard not to make mistakes</a:t>
            </a:r>
          </a:p>
        </p:txBody>
      </p:sp>
      <p:pic>
        <p:nvPicPr>
          <p:cNvPr id="8" name="Picture 7">
            <a:extLst>
              <a:ext uri="{FF2B5EF4-FFF2-40B4-BE49-F238E27FC236}">
                <a16:creationId xmlns:a16="http://schemas.microsoft.com/office/drawing/2014/main" id="{E01CBBBE-E248-4BAE-B9D1-5B2ABB7F70B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2073" y="312757"/>
            <a:ext cx="1209431" cy="667971"/>
          </a:xfrm>
          <a:prstGeom prst="rect">
            <a:avLst/>
          </a:prstGeom>
        </p:spPr>
      </p:pic>
      <p:pic>
        <p:nvPicPr>
          <p:cNvPr id="6" name="Picture 5">
            <a:extLst>
              <a:ext uri="{FF2B5EF4-FFF2-40B4-BE49-F238E27FC236}">
                <a16:creationId xmlns:a16="http://schemas.microsoft.com/office/drawing/2014/main" id="{F21795E2-D1DD-42C9-8A43-19AC943ED9C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13659" y="1907988"/>
            <a:ext cx="1516339" cy="1118386"/>
          </a:xfrm>
          <a:prstGeom prst="rect">
            <a:avLst/>
          </a:prstGeom>
        </p:spPr>
      </p:pic>
      <p:pic>
        <p:nvPicPr>
          <p:cNvPr id="11" name="Picture 10">
            <a:extLst>
              <a:ext uri="{FF2B5EF4-FFF2-40B4-BE49-F238E27FC236}">
                <a16:creationId xmlns:a16="http://schemas.microsoft.com/office/drawing/2014/main" id="{721B8323-59DB-4DA0-B9AC-882E7BBF4A1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920495" y="312757"/>
            <a:ext cx="1733550" cy="1714500"/>
          </a:xfrm>
          <a:prstGeom prst="rect">
            <a:avLst/>
          </a:prstGeom>
        </p:spPr>
      </p:pic>
      <p:pic>
        <p:nvPicPr>
          <p:cNvPr id="15" name="Picture 14">
            <a:extLst>
              <a:ext uri="{FF2B5EF4-FFF2-40B4-BE49-F238E27FC236}">
                <a16:creationId xmlns:a16="http://schemas.microsoft.com/office/drawing/2014/main" id="{68ABC9F3-9078-4645-8947-B6C6918E23A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560496" y="4557198"/>
            <a:ext cx="1489627" cy="1926242"/>
          </a:xfrm>
          <a:prstGeom prst="rect">
            <a:avLst/>
          </a:prstGeom>
        </p:spPr>
      </p:pic>
      <p:sp>
        <p:nvSpPr>
          <p:cNvPr id="16" name="Arrow: Right 15">
            <a:extLst>
              <a:ext uri="{FF2B5EF4-FFF2-40B4-BE49-F238E27FC236}">
                <a16:creationId xmlns:a16="http://schemas.microsoft.com/office/drawing/2014/main" id="{BD07F31E-E9ED-4F68-870D-CB5A76F218CB}"/>
              </a:ext>
            </a:extLst>
          </p:cNvPr>
          <p:cNvSpPr/>
          <p:nvPr/>
        </p:nvSpPr>
        <p:spPr>
          <a:xfrm>
            <a:off x="4863493" y="5620033"/>
            <a:ext cx="5459949" cy="351250"/>
          </a:xfrm>
          <a:prstGeom prst="rightArrow">
            <a:avLst>
              <a:gd name="adj1" fmla="val 65091"/>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Arrow: Right 16">
            <a:extLst>
              <a:ext uri="{FF2B5EF4-FFF2-40B4-BE49-F238E27FC236}">
                <a16:creationId xmlns:a16="http://schemas.microsoft.com/office/drawing/2014/main" id="{E80BB3C7-410E-4FC0-8753-6931014B13FF}"/>
              </a:ext>
            </a:extLst>
          </p:cNvPr>
          <p:cNvSpPr/>
          <p:nvPr/>
        </p:nvSpPr>
        <p:spPr>
          <a:xfrm>
            <a:off x="4915760" y="715123"/>
            <a:ext cx="4788712" cy="35125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7526601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1CE2BE-BB9D-488D-966C-4B310C87FDAE}"/>
              </a:ext>
            </a:extLst>
          </p:cNvPr>
          <p:cNvSpPr>
            <a:spLocks noGrp="1"/>
          </p:cNvSpPr>
          <p:nvPr>
            <p:ph type="title"/>
          </p:nvPr>
        </p:nvSpPr>
        <p:spPr/>
        <p:txBody>
          <a:bodyPr/>
          <a:lstStyle/>
          <a:p>
            <a:r>
              <a:rPr lang="en-GB" b="1" dirty="0">
                <a:solidFill>
                  <a:schemeClr val="accent5">
                    <a:lumMod val="50000"/>
                  </a:schemeClr>
                </a:solidFill>
              </a:rPr>
              <a:t>What do you think?</a:t>
            </a:r>
          </a:p>
        </p:txBody>
      </p:sp>
      <p:sp>
        <p:nvSpPr>
          <p:cNvPr id="3" name="Content Placeholder 2">
            <a:extLst>
              <a:ext uri="{FF2B5EF4-FFF2-40B4-BE49-F238E27FC236}">
                <a16:creationId xmlns:a16="http://schemas.microsoft.com/office/drawing/2014/main" id="{ED958F5C-D6C5-4338-817E-668D23275BF8}"/>
              </a:ext>
            </a:extLst>
          </p:cNvPr>
          <p:cNvSpPr>
            <a:spLocks noGrp="1"/>
          </p:cNvSpPr>
          <p:nvPr>
            <p:ph idx="1"/>
          </p:nvPr>
        </p:nvSpPr>
        <p:spPr/>
        <p:txBody>
          <a:bodyPr>
            <a:normAutofit/>
          </a:bodyPr>
          <a:lstStyle/>
          <a:p>
            <a:pPr marL="0" indent="0">
              <a:buNone/>
            </a:pPr>
            <a:r>
              <a:rPr lang="en-GB" sz="4400" b="1" dirty="0">
                <a:solidFill>
                  <a:schemeClr val="accent5">
                    <a:lumMod val="50000"/>
                  </a:schemeClr>
                </a:solidFill>
              </a:rPr>
              <a:t>1) Where is she from?</a:t>
            </a:r>
          </a:p>
          <a:p>
            <a:pPr marL="0" indent="0">
              <a:buNone/>
            </a:pPr>
            <a:r>
              <a:rPr lang="en-GB" sz="4400" b="1" dirty="0">
                <a:solidFill>
                  <a:schemeClr val="accent5">
                    <a:lumMod val="50000"/>
                  </a:schemeClr>
                </a:solidFill>
              </a:rPr>
              <a:t>2) What is she wearing?</a:t>
            </a:r>
          </a:p>
          <a:p>
            <a:pPr marL="0" indent="0">
              <a:buNone/>
            </a:pPr>
            <a:r>
              <a:rPr lang="en-GB" sz="4400" b="1" dirty="0">
                <a:solidFill>
                  <a:schemeClr val="accent5">
                    <a:lumMod val="50000"/>
                  </a:schemeClr>
                </a:solidFill>
              </a:rPr>
              <a:t>3) What can you see in the</a:t>
            </a:r>
          </a:p>
          <a:p>
            <a:pPr marL="0" indent="0">
              <a:buNone/>
            </a:pPr>
            <a:r>
              <a:rPr lang="en-GB" sz="4400" b="1" dirty="0">
                <a:solidFill>
                  <a:schemeClr val="accent5">
                    <a:lumMod val="50000"/>
                  </a:schemeClr>
                </a:solidFill>
              </a:rPr>
              <a:t>    background?</a:t>
            </a:r>
          </a:p>
          <a:p>
            <a:pPr marL="0" indent="0">
              <a:buNone/>
            </a:pPr>
            <a:r>
              <a:rPr lang="en-GB" sz="4400" b="1" dirty="0">
                <a:solidFill>
                  <a:schemeClr val="accent5">
                    <a:lumMod val="50000"/>
                  </a:schemeClr>
                </a:solidFill>
              </a:rPr>
              <a:t>4) What do you think the</a:t>
            </a:r>
          </a:p>
          <a:p>
            <a:pPr marL="0" indent="0">
              <a:buNone/>
            </a:pPr>
            <a:r>
              <a:rPr lang="en-GB" sz="4400" b="1" dirty="0">
                <a:solidFill>
                  <a:schemeClr val="accent5">
                    <a:lumMod val="50000"/>
                  </a:schemeClr>
                </a:solidFill>
              </a:rPr>
              <a:t>     article is about?</a:t>
            </a:r>
          </a:p>
        </p:txBody>
      </p:sp>
      <p:pic>
        <p:nvPicPr>
          <p:cNvPr id="4" name="Picture 3">
            <a:extLst>
              <a:ext uri="{FF2B5EF4-FFF2-40B4-BE49-F238E27FC236}">
                <a16:creationId xmlns:a16="http://schemas.microsoft.com/office/drawing/2014/main" id="{F96E3367-3EF2-4071-B400-98FBF00E15D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10103" y="179595"/>
            <a:ext cx="4585819" cy="6486248"/>
          </a:xfrm>
          <a:prstGeom prst="rect">
            <a:avLst/>
          </a:prstGeom>
        </p:spPr>
      </p:pic>
    </p:spTree>
    <p:extLst>
      <p:ext uri="{BB962C8B-B14F-4D97-AF65-F5344CB8AC3E}">
        <p14:creationId xmlns:p14="http://schemas.microsoft.com/office/powerpoint/2010/main" val="39980605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4EEFF0-2D8A-4824-88B8-1129921646D7}"/>
              </a:ext>
            </a:extLst>
          </p:cNvPr>
          <p:cNvSpPr>
            <a:spLocks noGrp="1"/>
          </p:cNvSpPr>
          <p:nvPr>
            <p:ph type="title"/>
          </p:nvPr>
        </p:nvSpPr>
        <p:spPr/>
        <p:txBody>
          <a:bodyPr/>
          <a:lstStyle/>
          <a:p>
            <a:r>
              <a:rPr lang="en-GB" b="1" dirty="0">
                <a:solidFill>
                  <a:schemeClr val="accent5">
                    <a:lumMod val="50000"/>
                  </a:schemeClr>
                </a:solidFill>
              </a:rPr>
              <a:t>Which country is she from? What is the capital city?</a:t>
            </a:r>
          </a:p>
        </p:txBody>
      </p:sp>
      <p:sp>
        <p:nvSpPr>
          <p:cNvPr id="3" name="Content Placeholder 2">
            <a:extLst>
              <a:ext uri="{FF2B5EF4-FFF2-40B4-BE49-F238E27FC236}">
                <a16:creationId xmlns:a16="http://schemas.microsoft.com/office/drawing/2014/main" id="{9AA4C9F7-1674-4564-9DCA-EE446AA97BDD}"/>
              </a:ext>
            </a:extLst>
          </p:cNvPr>
          <p:cNvSpPr>
            <a:spLocks noGrp="1"/>
          </p:cNvSpPr>
          <p:nvPr>
            <p:ph idx="1"/>
          </p:nvPr>
        </p:nvSpPr>
        <p:spPr/>
        <p:txBody>
          <a:bodyPr/>
          <a:lstStyle/>
          <a:p>
            <a:pPr marL="0" indent="0">
              <a:buNone/>
            </a:pPr>
            <a:r>
              <a:rPr lang="en-GB" dirty="0"/>
              <a:t>Pp </a:t>
            </a:r>
          </a:p>
        </p:txBody>
      </p:sp>
      <p:pic>
        <p:nvPicPr>
          <p:cNvPr id="5" name="Picture 4">
            <a:extLst>
              <a:ext uri="{FF2B5EF4-FFF2-40B4-BE49-F238E27FC236}">
                <a16:creationId xmlns:a16="http://schemas.microsoft.com/office/drawing/2014/main" id="{C06FC3D0-BC6D-475A-8366-7BB714F4608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95450" y="1561285"/>
            <a:ext cx="9493037" cy="5155962"/>
          </a:xfrm>
          <a:prstGeom prst="rect">
            <a:avLst/>
          </a:prstGeom>
        </p:spPr>
      </p:pic>
      <p:sp>
        <p:nvSpPr>
          <p:cNvPr id="6" name="Arrow: Right 5">
            <a:extLst>
              <a:ext uri="{FF2B5EF4-FFF2-40B4-BE49-F238E27FC236}">
                <a16:creationId xmlns:a16="http://schemas.microsoft.com/office/drawing/2014/main" id="{DBF67A8B-2CBE-4C26-A3DB-7B8ED8498FE5}"/>
              </a:ext>
            </a:extLst>
          </p:cNvPr>
          <p:cNvSpPr/>
          <p:nvPr/>
        </p:nvSpPr>
        <p:spPr>
          <a:xfrm rot="4148682">
            <a:off x="4194814" y="2138100"/>
            <a:ext cx="2495958" cy="149749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5181377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47B08F-51A8-405D-8CEF-2B637DFD5EBC}"/>
              </a:ext>
            </a:extLst>
          </p:cNvPr>
          <p:cNvSpPr>
            <a:spLocks noGrp="1"/>
          </p:cNvSpPr>
          <p:nvPr>
            <p:ph type="title"/>
          </p:nvPr>
        </p:nvSpPr>
        <p:spPr>
          <a:xfrm>
            <a:off x="838200" y="365126"/>
            <a:ext cx="10515600" cy="933588"/>
          </a:xfrm>
        </p:spPr>
        <p:txBody>
          <a:bodyPr/>
          <a:lstStyle/>
          <a:p>
            <a:r>
              <a:rPr lang="en-GB" b="1" dirty="0">
                <a:solidFill>
                  <a:srgbClr val="7030A0"/>
                </a:solidFill>
              </a:rPr>
              <a:t>Questions about the article</a:t>
            </a:r>
          </a:p>
        </p:txBody>
      </p:sp>
      <p:sp>
        <p:nvSpPr>
          <p:cNvPr id="3" name="Content Placeholder 2">
            <a:extLst>
              <a:ext uri="{FF2B5EF4-FFF2-40B4-BE49-F238E27FC236}">
                <a16:creationId xmlns:a16="http://schemas.microsoft.com/office/drawing/2014/main" id="{749E848D-ED05-466E-B8A0-2DBB3FB92FCF}"/>
              </a:ext>
            </a:extLst>
          </p:cNvPr>
          <p:cNvSpPr>
            <a:spLocks noGrp="1"/>
          </p:cNvSpPr>
          <p:nvPr>
            <p:ph idx="1"/>
          </p:nvPr>
        </p:nvSpPr>
        <p:spPr>
          <a:xfrm>
            <a:off x="838200" y="1179443"/>
            <a:ext cx="10515600" cy="4997520"/>
          </a:xfrm>
        </p:spPr>
        <p:txBody>
          <a:bodyPr>
            <a:normAutofit fontScale="92500" lnSpcReduction="10000"/>
          </a:bodyPr>
          <a:lstStyle/>
          <a:p>
            <a:pPr marL="514350" indent="-514350">
              <a:buAutoNum type="arabicParenR"/>
            </a:pPr>
            <a:endParaRPr lang="en-GB" dirty="0"/>
          </a:p>
          <a:p>
            <a:pPr marL="514350" indent="-514350">
              <a:buAutoNum type="arabicParenR"/>
            </a:pPr>
            <a:r>
              <a:rPr lang="en-GB" sz="3000" b="1" dirty="0">
                <a:solidFill>
                  <a:schemeClr val="accent5">
                    <a:lumMod val="50000"/>
                  </a:schemeClr>
                </a:solidFill>
              </a:rPr>
              <a:t>Which city is the article about?</a:t>
            </a:r>
          </a:p>
          <a:p>
            <a:pPr marL="514350" indent="-514350">
              <a:buAutoNum type="arabicParenR"/>
            </a:pPr>
            <a:r>
              <a:rPr lang="en-GB" sz="3000" b="1" dirty="0">
                <a:solidFill>
                  <a:schemeClr val="accent5">
                    <a:lumMod val="50000"/>
                  </a:schemeClr>
                </a:solidFill>
              </a:rPr>
              <a:t>There is a queue in the photo shop. True or false?</a:t>
            </a:r>
          </a:p>
          <a:p>
            <a:pPr marL="514350" indent="-514350">
              <a:buAutoNum type="arabicParenR"/>
            </a:pPr>
            <a:r>
              <a:rPr lang="en-GB" sz="3000" b="1" dirty="0">
                <a:solidFill>
                  <a:schemeClr val="accent5">
                    <a:lumMod val="50000"/>
                  </a:schemeClr>
                </a:solidFill>
              </a:rPr>
              <a:t>No one speaks. True or false?</a:t>
            </a:r>
          </a:p>
          <a:p>
            <a:pPr marL="514350" indent="-514350">
              <a:buAutoNum type="arabicParenR"/>
            </a:pPr>
            <a:r>
              <a:rPr lang="en-GB" sz="3000" b="1" dirty="0">
                <a:solidFill>
                  <a:schemeClr val="accent5">
                    <a:lumMod val="50000"/>
                  </a:schemeClr>
                </a:solidFill>
              </a:rPr>
              <a:t>The photo shop is a long way from the embassies. True or false?</a:t>
            </a:r>
          </a:p>
          <a:p>
            <a:pPr marL="514350" indent="-514350">
              <a:buAutoNum type="arabicParenR"/>
            </a:pPr>
            <a:r>
              <a:rPr lang="en-GB" sz="3000" b="1" dirty="0">
                <a:solidFill>
                  <a:schemeClr val="accent5">
                    <a:lumMod val="50000"/>
                  </a:schemeClr>
                </a:solidFill>
              </a:rPr>
              <a:t>The photo shop takes more wedding photos than passport photos. True or false?</a:t>
            </a:r>
          </a:p>
          <a:p>
            <a:pPr marL="514350" indent="-514350">
              <a:buAutoNum type="arabicParenR"/>
            </a:pPr>
            <a:r>
              <a:rPr lang="en-GB" sz="3000" b="1" dirty="0">
                <a:solidFill>
                  <a:schemeClr val="accent5">
                    <a:lumMod val="50000"/>
                  </a:schemeClr>
                </a:solidFill>
              </a:rPr>
              <a:t>The people in the shop decide to meet for coffee later. True or false?</a:t>
            </a:r>
          </a:p>
          <a:p>
            <a:pPr marL="0" indent="0">
              <a:buNone/>
            </a:pPr>
            <a:endParaRPr lang="en-GB" b="1" dirty="0"/>
          </a:p>
          <a:p>
            <a:pPr marL="0" indent="0">
              <a:buNone/>
            </a:pPr>
            <a:r>
              <a:rPr lang="en-GB" sz="4400" b="1" dirty="0">
                <a:solidFill>
                  <a:srgbClr val="7030A0"/>
                </a:solidFill>
                <a:latin typeface="+mj-lt"/>
              </a:rPr>
              <a:t>Now read and find the answers:</a:t>
            </a:r>
          </a:p>
          <a:p>
            <a:pPr marL="0" indent="0">
              <a:buNone/>
            </a:pPr>
            <a:endParaRPr lang="en-GB" dirty="0"/>
          </a:p>
          <a:p>
            <a:pPr marL="0" indent="0">
              <a:buNone/>
            </a:pPr>
            <a:endParaRPr lang="en-GB" b="1" dirty="0"/>
          </a:p>
          <a:p>
            <a:pPr marL="0" indent="0">
              <a:buNone/>
            </a:pPr>
            <a:endParaRPr lang="en-GB" dirty="0"/>
          </a:p>
        </p:txBody>
      </p:sp>
      <p:pic>
        <p:nvPicPr>
          <p:cNvPr id="5" name="Picture 4">
            <a:extLst>
              <a:ext uri="{FF2B5EF4-FFF2-40B4-BE49-F238E27FC236}">
                <a16:creationId xmlns:a16="http://schemas.microsoft.com/office/drawing/2014/main" id="{ED9F105A-4CF4-4454-B4DF-DAFCB0757E2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56010" y="5051312"/>
            <a:ext cx="1641993" cy="1441562"/>
          </a:xfrm>
          <a:prstGeom prst="rect">
            <a:avLst/>
          </a:prstGeom>
        </p:spPr>
      </p:pic>
      <p:pic>
        <p:nvPicPr>
          <p:cNvPr id="6" name="Picture 5">
            <a:extLst>
              <a:ext uri="{FF2B5EF4-FFF2-40B4-BE49-F238E27FC236}">
                <a16:creationId xmlns:a16="http://schemas.microsoft.com/office/drawing/2014/main" id="{C730150E-4C55-432A-B03C-85DC17BA3F1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711806" y="812732"/>
            <a:ext cx="1641994" cy="2322460"/>
          </a:xfrm>
          <a:prstGeom prst="rect">
            <a:avLst/>
          </a:prstGeom>
        </p:spPr>
      </p:pic>
    </p:spTree>
    <p:extLst>
      <p:ext uri="{BB962C8B-B14F-4D97-AF65-F5344CB8AC3E}">
        <p14:creationId xmlns:p14="http://schemas.microsoft.com/office/powerpoint/2010/main" val="35894927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7D1110B-BF15-453D-A068-DB9514E305C1}"/>
              </a:ext>
            </a:extLst>
          </p:cNvPr>
          <p:cNvSpPr/>
          <p:nvPr/>
        </p:nvSpPr>
        <p:spPr>
          <a:xfrm>
            <a:off x="0" y="0"/>
            <a:ext cx="12192000" cy="7263527"/>
          </a:xfrm>
          <a:prstGeom prst="rect">
            <a:avLst/>
          </a:prstGeom>
        </p:spPr>
        <p:txBody>
          <a:bodyPr wrap="square">
            <a:spAutoFit/>
          </a:bodyPr>
          <a:lstStyle/>
          <a:p>
            <a:r>
              <a:rPr lang="en-GB" sz="3200" b="1" dirty="0"/>
              <a:t>Letter from Dhaka: careful photos</a:t>
            </a:r>
          </a:p>
          <a:p>
            <a:endParaRPr lang="en-GB" sz="3200" dirty="0"/>
          </a:p>
          <a:p>
            <a:r>
              <a:rPr lang="en-GB" sz="3200" b="1" dirty="0"/>
              <a:t>Minutes pass. You go in and hear the instructions from behind the curtain. ‘Move right, turn your face to the left, a little to the left, look at me, look a little at a right angle…’ The people wait for their photo and begin talking: ‘Brother, where are you going?’ ‘Student?’ ‘Going on holiday?’  ‘Do you have family there?’</a:t>
            </a:r>
          </a:p>
          <a:p>
            <a:endParaRPr lang="en-GB" sz="3200" b="1" dirty="0"/>
          </a:p>
          <a:p>
            <a:r>
              <a:rPr lang="en-GB" sz="3200" b="1" dirty="0"/>
              <a:t>Inside, there is no air. Quick Photo Studio is less than 10 minutes away from the embassies if you walk quickly. The studio has large wedding pictures taped on its glass front entrance and does mostly passport photos. The customers share their stories about why they need the passport photos, they collect their pictures, and leave. They will never meet again.</a:t>
            </a:r>
          </a:p>
          <a:p>
            <a:endParaRPr lang="en-GB" dirty="0"/>
          </a:p>
        </p:txBody>
      </p:sp>
    </p:spTree>
    <p:extLst>
      <p:ext uri="{BB962C8B-B14F-4D97-AF65-F5344CB8AC3E}">
        <p14:creationId xmlns:p14="http://schemas.microsoft.com/office/powerpoint/2010/main" val="26452117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7D9891-D8A8-4619-9F5A-07EE9C2B0A16}"/>
              </a:ext>
            </a:extLst>
          </p:cNvPr>
          <p:cNvSpPr>
            <a:spLocks noGrp="1"/>
          </p:cNvSpPr>
          <p:nvPr>
            <p:ph type="title"/>
          </p:nvPr>
        </p:nvSpPr>
        <p:spPr/>
        <p:txBody>
          <a:bodyPr/>
          <a:lstStyle/>
          <a:p>
            <a:r>
              <a:rPr lang="en-GB" b="1" dirty="0">
                <a:solidFill>
                  <a:schemeClr val="accent5">
                    <a:lumMod val="50000"/>
                  </a:schemeClr>
                </a:solidFill>
              </a:rPr>
              <a:t>What do you think the answers are?</a:t>
            </a:r>
          </a:p>
        </p:txBody>
      </p:sp>
      <p:sp>
        <p:nvSpPr>
          <p:cNvPr id="3" name="Content Placeholder 2">
            <a:extLst>
              <a:ext uri="{FF2B5EF4-FFF2-40B4-BE49-F238E27FC236}">
                <a16:creationId xmlns:a16="http://schemas.microsoft.com/office/drawing/2014/main" id="{C818235D-0F7A-4443-9FA9-2C0DA3883FB2}"/>
              </a:ext>
            </a:extLst>
          </p:cNvPr>
          <p:cNvSpPr>
            <a:spLocks noGrp="1"/>
          </p:cNvSpPr>
          <p:nvPr>
            <p:ph idx="1"/>
          </p:nvPr>
        </p:nvSpPr>
        <p:spPr>
          <a:xfrm>
            <a:off x="838200" y="1825625"/>
            <a:ext cx="10515600" cy="4667250"/>
          </a:xfrm>
        </p:spPr>
        <p:txBody>
          <a:bodyPr>
            <a:normAutofit fontScale="92500" lnSpcReduction="10000"/>
          </a:bodyPr>
          <a:lstStyle/>
          <a:p>
            <a:pPr marL="514350" indent="-514350">
              <a:buAutoNum type="arabicParenR"/>
            </a:pPr>
            <a:r>
              <a:rPr lang="en-GB" sz="3900" b="1" dirty="0">
                <a:solidFill>
                  <a:schemeClr val="accent5">
                    <a:lumMod val="50000"/>
                  </a:schemeClr>
                </a:solidFill>
              </a:rPr>
              <a:t>There are more photo shops in Dhaka now than before. True or False?</a:t>
            </a:r>
          </a:p>
          <a:p>
            <a:pPr marL="514350" indent="-514350">
              <a:buAutoNum type="arabicParenR"/>
            </a:pPr>
            <a:r>
              <a:rPr lang="en-GB" sz="3900" b="1" dirty="0">
                <a:solidFill>
                  <a:schemeClr val="accent5">
                    <a:lumMod val="50000"/>
                  </a:schemeClr>
                </a:solidFill>
              </a:rPr>
              <a:t>Why?</a:t>
            </a:r>
          </a:p>
          <a:p>
            <a:pPr marL="514350" indent="-514350">
              <a:buAutoNum type="arabicParenR"/>
            </a:pPr>
            <a:r>
              <a:rPr lang="en-GB" sz="3900" b="1" dirty="0">
                <a:solidFill>
                  <a:schemeClr val="accent5">
                    <a:lumMod val="50000"/>
                  </a:schemeClr>
                </a:solidFill>
              </a:rPr>
              <a:t>The Quick Photo Studio takes mostly wedding photos. True or false?</a:t>
            </a:r>
          </a:p>
          <a:p>
            <a:pPr marL="514350" indent="-514350">
              <a:buAutoNum type="arabicParenR"/>
            </a:pPr>
            <a:r>
              <a:rPr lang="en-GB" sz="3900" b="1" dirty="0">
                <a:solidFill>
                  <a:schemeClr val="accent5">
                    <a:lumMod val="50000"/>
                  </a:schemeClr>
                </a:solidFill>
              </a:rPr>
              <a:t>Photos are ready in less than 20 minutes. True or false?</a:t>
            </a:r>
          </a:p>
          <a:p>
            <a:pPr marL="514350" indent="-514350">
              <a:buAutoNum type="arabicParenR"/>
            </a:pPr>
            <a:endParaRPr lang="en-GB" dirty="0"/>
          </a:p>
          <a:p>
            <a:pPr marL="0" indent="0">
              <a:buNone/>
            </a:pPr>
            <a:r>
              <a:rPr lang="en-GB" sz="4800" b="1" dirty="0">
                <a:solidFill>
                  <a:schemeClr val="accent5">
                    <a:lumMod val="50000"/>
                  </a:schemeClr>
                </a:solidFill>
              </a:rPr>
              <a:t>Now read and check:</a:t>
            </a:r>
          </a:p>
          <a:p>
            <a:pPr marL="0" indent="0">
              <a:buNone/>
            </a:pPr>
            <a:endParaRPr lang="en-GB" dirty="0"/>
          </a:p>
        </p:txBody>
      </p:sp>
      <p:pic>
        <p:nvPicPr>
          <p:cNvPr id="4" name="Picture 3">
            <a:extLst>
              <a:ext uri="{FF2B5EF4-FFF2-40B4-BE49-F238E27FC236}">
                <a16:creationId xmlns:a16="http://schemas.microsoft.com/office/drawing/2014/main" id="{05BD0497-C44D-458B-93B1-1735A06529F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51210" y="4958547"/>
            <a:ext cx="1641993" cy="1441562"/>
          </a:xfrm>
          <a:prstGeom prst="rect">
            <a:avLst/>
          </a:prstGeom>
        </p:spPr>
      </p:pic>
    </p:spTree>
    <p:extLst>
      <p:ext uri="{BB962C8B-B14F-4D97-AF65-F5344CB8AC3E}">
        <p14:creationId xmlns:p14="http://schemas.microsoft.com/office/powerpoint/2010/main" val="362648850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2751</TotalTime>
  <Words>1402</Words>
  <Application>Microsoft Office PowerPoint</Application>
  <PresentationFormat>Widescreen</PresentationFormat>
  <Paragraphs>143</Paragraphs>
  <Slides>17</Slides>
  <Notes>12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vt:i4>
      </vt:variant>
    </vt:vector>
  </HeadingPairs>
  <TitlesOfParts>
    <vt:vector size="22" baseType="lpstr">
      <vt:lpstr>Arial</vt:lpstr>
      <vt:lpstr>Calibri</vt:lpstr>
      <vt:lpstr>Calibri Light</vt:lpstr>
      <vt:lpstr>Times New Roman</vt:lpstr>
      <vt:lpstr>Office Theme</vt:lpstr>
      <vt:lpstr>Letter from Dhaka </vt:lpstr>
      <vt:lpstr>PowerPoint Presentation</vt:lpstr>
      <vt:lpstr>Talk to your partner:</vt:lpstr>
      <vt:lpstr>Match:</vt:lpstr>
      <vt:lpstr>What do you think?</vt:lpstr>
      <vt:lpstr>Which country is she from? What is the capital city?</vt:lpstr>
      <vt:lpstr>Questions about the article</vt:lpstr>
      <vt:lpstr>PowerPoint Presentation</vt:lpstr>
      <vt:lpstr>What do you think the answers are?</vt:lpstr>
      <vt:lpstr>PowerPoint Presentation</vt:lpstr>
      <vt:lpstr>Put the words in the correct places in the text:</vt:lpstr>
      <vt:lpstr>PowerPoint Presentation</vt:lpstr>
      <vt:lpstr>Questions:</vt:lpstr>
      <vt:lpstr>Talk to a partner:</vt:lpstr>
      <vt:lpstr>Grammar</vt:lpstr>
      <vt:lpstr>Finish this sentence in many different ways:</vt:lpstr>
      <vt:lpstr>Homework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dc:creator>
  <cp:lastModifiedBy>John Shepheard</cp:lastModifiedBy>
  <cp:revision>187</cp:revision>
  <dcterms:created xsi:type="dcterms:W3CDTF">2018-10-04T07:53:06Z</dcterms:created>
  <dcterms:modified xsi:type="dcterms:W3CDTF">2019-05-06T14:52:07Z</dcterms:modified>
</cp:coreProperties>
</file>